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798" r:id="rId2"/>
    <p:sldId id="796" r:id="rId3"/>
    <p:sldId id="813" r:id="rId4"/>
    <p:sldId id="814" r:id="rId5"/>
    <p:sldId id="804" r:id="rId6"/>
    <p:sldId id="805" r:id="rId7"/>
    <p:sldId id="806" r:id="rId8"/>
    <p:sldId id="807" r:id="rId9"/>
    <p:sldId id="808" r:id="rId10"/>
    <p:sldId id="809" r:id="rId11"/>
    <p:sldId id="810" r:id="rId12"/>
    <p:sldId id="811" r:id="rId13"/>
    <p:sldId id="812" r:id="rId14"/>
    <p:sldId id="815" r:id="rId15"/>
    <p:sldId id="816" r:id="rId16"/>
    <p:sldId id="817" r:id="rId17"/>
    <p:sldId id="801" r:id="rId18"/>
  </p:sldIdLst>
  <p:sldSz cx="12192000" cy="6858000"/>
  <p:notesSz cx="7053263" cy="9356725"/>
  <p:defaultTextStyle>
    <a:defPPr>
      <a:defRPr lang="en-US"/>
    </a:defPPr>
    <a:lvl1pPr algn="l" rtl="0" eaLnBrk="0" fontAlgn="base" hangingPunct="0">
      <a:spcBef>
        <a:spcPct val="0"/>
      </a:spcBef>
      <a:spcAft>
        <a:spcPct val="0"/>
      </a:spcAft>
      <a:defRPr sz="1400" kern="1200">
        <a:solidFill>
          <a:schemeClr val="tx2"/>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2"/>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2"/>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2"/>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2"/>
        </a:solidFill>
        <a:latin typeface="Arial" panose="020B0604020202020204" pitchFamily="34" charset="0"/>
        <a:ea typeface="+mn-ea"/>
        <a:cs typeface="+mn-cs"/>
      </a:defRPr>
    </a:lvl5pPr>
    <a:lvl6pPr marL="2286000" algn="l" defTabSz="914400" rtl="0" eaLnBrk="1" latinLnBrk="0" hangingPunct="1">
      <a:defRPr sz="1400" kern="1200">
        <a:solidFill>
          <a:schemeClr val="tx2"/>
        </a:solidFill>
        <a:latin typeface="Arial" panose="020B0604020202020204" pitchFamily="34" charset="0"/>
        <a:ea typeface="+mn-ea"/>
        <a:cs typeface="+mn-cs"/>
      </a:defRPr>
    </a:lvl6pPr>
    <a:lvl7pPr marL="2743200" algn="l" defTabSz="914400" rtl="0" eaLnBrk="1" latinLnBrk="0" hangingPunct="1">
      <a:defRPr sz="1400" kern="1200">
        <a:solidFill>
          <a:schemeClr val="tx2"/>
        </a:solidFill>
        <a:latin typeface="Arial" panose="020B0604020202020204" pitchFamily="34" charset="0"/>
        <a:ea typeface="+mn-ea"/>
        <a:cs typeface="+mn-cs"/>
      </a:defRPr>
    </a:lvl7pPr>
    <a:lvl8pPr marL="3200400" algn="l" defTabSz="914400" rtl="0" eaLnBrk="1" latinLnBrk="0" hangingPunct="1">
      <a:defRPr sz="1400" kern="1200">
        <a:solidFill>
          <a:schemeClr val="tx2"/>
        </a:solidFill>
        <a:latin typeface="Arial" panose="020B0604020202020204" pitchFamily="34" charset="0"/>
        <a:ea typeface="+mn-ea"/>
        <a:cs typeface="+mn-cs"/>
      </a:defRPr>
    </a:lvl8pPr>
    <a:lvl9pPr marL="3657600" algn="l" defTabSz="914400" rtl="0" eaLnBrk="1" latinLnBrk="0" hangingPunct="1">
      <a:defRPr sz="1400" kern="1200">
        <a:solidFill>
          <a:schemeClr val="tx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48">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95639"/>
    <a:srgbClr val="D95400"/>
    <a:srgbClr val="D93E10"/>
    <a:srgbClr val="D34900"/>
    <a:srgbClr val="B9CE00"/>
    <a:srgbClr val="65A4D6"/>
    <a:srgbClr val="00A1B1"/>
    <a:srgbClr val="00929F"/>
    <a:srgbClr val="022E75"/>
    <a:srgbClr val="6A87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03" autoAdjust="0"/>
    <p:restoredTop sz="50000" autoAdjust="0"/>
  </p:normalViewPr>
  <p:slideViewPr>
    <p:cSldViewPr snapToGrid="0">
      <p:cViewPr varScale="1">
        <p:scale>
          <a:sx n="104" d="100"/>
          <a:sy n="104" d="100"/>
        </p:scale>
        <p:origin x="936"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7" d="100"/>
          <a:sy n="77" d="100"/>
        </p:scale>
        <p:origin x="-2058" y="-84"/>
      </p:cViewPr>
      <p:guideLst>
        <p:guide orient="horz" pos="2948"/>
        <p:guide pos="2222"/>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DD0B7EB-840B-794B-BCFF-F1E6367F115C}"/>
              </a:ext>
            </a:extLst>
          </p:cNvPr>
          <p:cNvSpPr>
            <a:spLocks noGrp="1" noChangeArrowheads="1"/>
          </p:cNvSpPr>
          <p:nvPr>
            <p:ph type="hdr" sz="quarter"/>
          </p:nvPr>
        </p:nvSpPr>
        <p:spPr bwMode="auto">
          <a:xfrm>
            <a:off x="0" y="1588"/>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t" anchorCtr="0" compatLnSpc="1">
            <a:prstTxWarp prst="textNoShape">
              <a:avLst/>
            </a:prstTxWarp>
          </a:bodyPr>
          <a:lstStyle>
            <a:lvl1pPr defTabSz="942975" eaLnBrk="0" hangingPunct="0">
              <a:defRPr sz="1000" i="1" smtClean="0">
                <a:solidFill>
                  <a:schemeClr val="tx1"/>
                </a:solidFill>
              </a:defRPr>
            </a:lvl1pPr>
          </a:lstStyle>
          <a:p>
            <a:pPr>
              <a:defRPr/>
            </a:pPr>
            <a:endParaRPr lang="en-US" altLang="en-US"/>
          </a:p>
        </p:txBody>
      </p:sp>
      <p:sp>
        <p:nvSpPr>
          <p:cNvPr id="4099" name="Rectangle 3">
            <a:extLst>
              <a:ext uri="{FF2B5EF4-FFF2-40B4-BE49-F238E27FC236}">
                <a16:creationId xmlns:a16="http://schemas.microsoft.com/office/drawing/2014/main" id="{2F42ACE2-E45A-B349-A943-369A99855312}"/>
              </a:ext>
            </a:extLst>
          </p:cNvPr>
          <p:cNvSpPr>
            <a:spLocks noGrp="1" noChangeArrowheads="1"/>
          </p:cNvSpPr>
          <p:nvPr>
            <p:ph type="dt" sz="quarter" idx="1"/>
          </p:nvPr>
        </p:nvSpPr>
        <p:spPr bwMode="auto">
          <a:xfrm>
            <a:off x="3997325" y="1588"/>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t" anchorCtr="0" compatLnSpc="1">
            <a:prstTxWarp prst="textNoShape">
              <a:avLst/>
            </a:prstTxWarp>
          </a:bodyPr>
          <a:lstStyle>
            <a:lvl1pPr algn="r" defTabSz="942975" eaLnBrk="0" hangingPunct="0">
              <a:defRPr sz="1000" i="1" smtClean="0">
                <a:solidFill>
                  <a:schemeClr val="tx1"/>
                </a:solidFill>
              </a:defRPr>
            </a:lvl1pPr>
          </a:lstStyle>
          <a:p>
            <a:pPr>
              <a:defRPr/>
            </a:pPr>
            <a:endParaRPr lang="en-US" altLang="en-US"/>
          </a:p>
        </p:txBody>
      </p:sp>
      <p:sp>
        <p:nvSpPr>
          <p:cNvPr id="4100" name="Rectangle 4">
            <a:extLst>
              <a:ext uri="{FF2B5EF4-FFF2-40B4-BE49-F238E27FC236}">
                <a16:creationId xmlns:a16="http://schemas.microsoft.com/office/drawing/2014/main" id="{571754D2-917C-1446-B17B-265137B7FA53}"/>
              </a:ext>
            </a:extLst>
          </p:cNvPr>
          <p:cNvSpPr>
            <a:spLocks noGrp="1" noChangeArrowheads="1"/>
          </p:cNvSpPr>
          <p:nvPr>
            <p:ph type="ftr" sz="quarter" idx="2"/>
          </p:nvPr>
        </p:nvSpPr>
        <p:spPr bwMode="auto">
          <a:xfrm>
            <a:off x="0" y="889000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b" anchorCtr="0" compatLnSpc="1">
            <a:prstTxWarp prst="textNoShape">
              <a:avLst/>
            </a:prstTxWarp>
          </a:bodyPr>
          <a:lstStyle>
            <a:lvl1pPr defTabSz="942975" eaLnBrk="0" hangingPunct="0">
              <a:defRPr sz="1000" i="1" smtClean="0">
                <a:solidFill>
                  <a:schemeClr val="tx1"/>
                </a:solidFill>
              </a:defRPr>
            </a:lvl1pPr>
          </a:lstStyle>
          <a:p>
            <a:pPr>
              <a:defRPr/>
            </a:pPr>
            <a:endParaRPr lang="en-US" altLang="en-US"/>
          </a:p>
        </p:txBody>
      </p:sp>
      <p:sp>
        <p:nvSpPr>
          <p:cNvPr id="4101" name="Rectangle 5">
            <a:extLst>
              <a:ext uri="{FF2B5EF4-FFF2-40B4-BE49-F238E27FC236}">
                <a16:creationId xmlns:a16="http://schemas.microsoft.com/office/drawing/2014/main" id="{B4B935EA-1CD8-8C49-A664-1FCA43D9D26F}"/>
              </a:ext>
            </a:extLst>
          </p:cNvPr>
          <p:cNvSpPr>
            <a:spLocks noGrp="1" noChangeArrowheads="1"/>
          </p:cNvSpPr>
          <p:nvPr>
            <p:ph type="sldNum" sz="quarter" idx="3"/>
          </p:nvPr>
        </p:nvSpPr>
        <p:spPr bwMode="auto">
          <a:xfrm>
            <a:off x="3997325" y="889000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b" anchorCtr="0" compatLnSpc="1">
            <a:prstTxWarp prst="textNoShape">
              <a:avLst/>
            </a:prstTxWarp>
          </a:bodyPr>
          <a:lstStyle>
            <a:lvl1pPr algn="r" defTabSz="942975" eaLnBrk="0" hangingPunct="0">
              <a:defRPr sz="1000" i="1" smtClean="0">
                <a:solidFill>
                  <a:schemeClr val="tx1"/>
                </a:solidFill>
              </a:defRPr>
            </a:lvl1pPr>
          </a:lstStyle>
          <a:p>
            <a:pPr>
              <a:defRPr/>
            </a:pPr>
            <a:fld id="{81B3EE1C-3998-5A4F-B167-D6C18067212C}" type="slidenum">
              <a:rPr lang="en-US" altLang="en-US"/>
              <a:pPr>
                <a:defRPr/>
              </a:pPr>
              <a:t>‹#›</a:t>
            </a:fld>
            <a:endParaRPr lang="en-US" altLang="en-US"/>
          </a:p>
        </p:txBody>
      </p:sp>
      <p:sp>
        <p:nvSpPr>
          <p:cNvPr id="4102" name="Rectangle 6">
            <a:extLst>
              <a:ext uri="{FF2B5EF4-FFF2-40B4-BE49-F238E27FC236}">
                <a16:creationId xmlns:a16="http://schemas.microsoft.com/office/drawing/2014/main" id="{F4C4AF13-C17B-B741-9CD5-310279C0B316}"/>
              </a:ext>
            </a:extLst>
          </p:cNvPr>
          <p:cNvSpPr>
            <a:spLocks noChangeArrowheads="1"/>
          </p:cNvSpPr>
          <p:nvPr/>
        </p:nvSpPr>
        <p:spPr bwMode="auto">
          <a:xfrm>
            <a:off x="3133725" y="8909050"/>
            <a:ext cx="779463"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589" tIns="47079" rIns="92589" bIns="47079">
            <a:spAutoFit/>
          </a:bodyPr>
          <a:lstStyle>
            <a:lvl1pPr defTabSz="973138">
              <a:defRPr>
                <a:solidFill>
                  <a:schemeClr val="tx1"/>
                </a:solidFill>
                <a:latin typeface="Arial" panose="020B0604020202020204" pitchFamily="34" charset="0"/>
              </a:defRPr>
            </a:lvl1pPr>
            <a:lvl2pPr marL="455613" defTabSz="973138">
              <a:defRPr>
                <a:solidFill>
                  <a:schemeClr val="tx1"/>
                </a:solidFill>
                <a:latin typeface="Arial" panose="020B0604020202020204" pitchFamily="34" charset="0"/>
              </a:defRPr>
            </a:lvl2pPr>
            <a:lvl3pPr marL="912813" defTabSz="973138">
              <a:defRPr>
                <a:solidFill>
                  <a:schemeClr val="tx1"/>
                </a:solidFill>
                <a:latin typeface="Arial" panose="020B0604020202020204" pitchFamily="34" charset="0"/>
              </a:defRPr>
            </a:lvl3pPr>
            <a:lvl4pPr defTabSz="973138">
              <a:defRPr>
                <a:solidFill>
                  <a:schemeClr val="tx1"/>
                </a:solidFill>
                <a:latin typeface="Arial" panose="020B0604020202020204" pitchFamily="34" charset="0"/>
              </a:defRPr>
            </a:lvl4pPr>
            <a:lvl5pPr marL="1827213" defTabSz="973138">
              <a:defRPr>
                <a:solidFill>
                  <a:schemeClr val="tx1"/>
                </a:solidFill>
                <a:latin typeface="Arial" panose="020B0604020202020204" pitchFamily="34" charset="0"/>
              </a:defRPr>
            </a:lvl5pPr>
            <a:lvl6pPr marL="2284413" defTabSz="973138" fontAlgn="base">
              <a:spcBef>
                <a:spcPct val="0"/>
              </a:spcBef>
              <a:spcAft>
                <a:spcPct val="0"/>
              </a:spcAft>
              <a:defRPr>
                <a:solidFill>
                  <a:schemeClr val="tx1"/>
                </a:solidFill>
                <a:latin typeface="Arial" panose="020B0604020202020204" pitchFamily="34" charset="0"/>
              </a:defRPr>
            </a:lvl6pPr>
            <a:lvl7pPr marL="2741613" defTabSz="973138" fontAlgn="base">
              <a:spcBef>
                <a:spcPct val="0"/>
              </a:spcBef>
              <a:spcAft>
                <a:spcPct val="0"/>
              </a:spcAft>
              <a:defRPr>
                <a:solidFill>
                  <a:schemeClr val="tx1"/>
                </a:solidFill>
                <a:latin typeface="Arial" panose="020B0604020202020204" pitchFamily="34" charset="0"/>
              </a:defRPr>
            </a:lvl7pPr>
            <a:lvl8pPr marL="3198813" defTabSz="973138" fontAlgn="base">
              <a:spcBef>
                <a:spcPct val="0"/>
              </a:spcBef>
              <a:spcAft>
                <a:spcPct val="0"/>
              </a:spcAft>
              <a:defRPr>
                <a:solidFill>
                  <a:schemeClr val="tx1"/>
                </a:solidFill>
                <a:latin typeface="Arial" panose="020B0604020202020204" pitchFamily="34" charset="0"/>
              </a:defRPr>
            </a:lvl8pPr>
            <a:lvl9pPr marL="3656013" defTabSz="973138" fontAlgn="base">
              <a:spcBef>
                <a:spcPct val="0"/>
              </a:spcBef>
              <a:spcAft>
                <a:spcPct val="0"/>
              </a:spcAft>
              <a:defRPr>
                <a:solidFill>
                  <a:schemeClr val="tx1"/>
                </a:solidFill>
                <a:latin typeface="Arial" panose="020B0604020202020204" pitchFamily="34" charset="0"/>
              </a:defRPr>
            </a:lvl9pPr>
          </a:lstStyle>
          <a:p>
            <a:pPr algn="ctr">
              <a:lnSpc>
                <a:spcPct val="90000"/>
              </a:lnSpc>
              <a:defRPr/>
            </a:pPr>
            <a:r>
              <a:rPr lang="en-US" altLang="en-US" sz="1200"/>
              <a:t>Page </a:t>
            </a:r>
            <a:fld id="{C3FCF6A4-B1E4-854C-95CF-4CBF65DA6679}" type="slidenum">
              <a:rPr lang="en-US" altLang="en-US" sz="1200" smtClean="0"/>
              <a:pPr algn="ctr">
                <a:lnSpc>
                  <a:spcPct val="90000"/>
                </a:lnSpc>
                <a:defRPr/>
              </a:pPr>
              <a:t>‹#›</a:t>
            </a:fld>
            <a:endParaRPr lang="en-US" altLang="en-US" sz="12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66C0C94-64E4-F642-BD4D-E966344F8BAF}"/>
              </a:ext>
            </a:extLst>
          </p:cNvPr>
          <p:cNvSpPr>
            <a:spLocks noGrp="1" noChangeArrowheads="1"/>
          </p:cNvSpPr>
          <p:nvPr>
            <p:ph type="hdr" sz="quarter"/>
          </p:nvPr>
        </p:nvSpPr>
        <p:spPr bwMode="auto">
          <a:xfrm>
            <a:off x="0" y="1588"/>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t" anchorCtr="0" compatLnSpc="1">
            <a:prstTxWarp prst="textNoShape">
              <a:avLst/>
            </a:prstTxWarp>
          </a:bodyPr>
          <a:lstStyle>
            <a:lvl1pPr defTabSz="942975" eaLnBrk="0" hangingPunct="0">
              <a:defRPr sz="1000" i="1" smtClean="0">
                <a:solidFill>
                  <a:schemeClr val="tx1"/>
                </a:solidFill>
              </a:defRPr>
            </a:lvl1pPr>
          </a:lstStyle>
          <a:p>
            <a:pPr>
              <a:defRPr/>
            </a:pPr>
            <a:endParaRPr lang="en-US" altLang="en-US"/>
          </a:p>
        </p:txBody>
      </p:sp>
      <p:sp>
        <p:nvSpPr>
          <p:cNvPr id="3075" name="Rectangle 3">
            <a:extLst>
              <a:ext uri="{FF2B5EF4-FFF2-40B4-BE49-F238E27FC236}">
                <a16:creationId xmlns:a16="http://schemas.microsoft.com/office/drawing/2014/main" id="{998BEEA1-6CB9-3B45-8375-C216B7B04598}"/>
              </a:ext>
            </a:extLst>
          </p:cNvPr>
          <p:cNvSpPr>
            <a:spLocks noGrp="1" noChangeArrowheads="1"/>
          </p:cNvSpPr>
          <p:nvPr>
            <p:ph type="dt" idx="1"/>
          </p:nvPr>
        </p:nvSpPr>
        <p:spPr bwMode="auto">
          <a:xfrm>
            <a:off x="3997325" y="1588"/>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t" anchorCtr="0" compatLnSpc="1">
            <a:prstTxWarp prst="textNoShape">
              <a:avLst/>
            </a:prstTxWarp>
          </a:bodyPr>
          <a:lstStyle>
            <a:lvl1pPr algn="r" defTabSz="942975" eaLnBrk="0" hangingPunct="0">
              <a:defRPr sz="1000" i="1" smtClean="0">
                <a:solidFill>
                  <a:schemeClr val="tx1"/>
                </a:solidFill>
              </a:defRPr>
            </a:lvl1pPr>
          </a:lstStyle>
          <a:p>
            <a:pPr>
              <a:defRPr/>
            </a:pPr>
            <a:endParaRPr lang="en-US" altLang="en-US"/>
          </a:p>
        </p:txBody>
      </p:sp>
      <p:sp>
        <p:nvSpPr>
          <p:cNvPr id="3076" name="Rectangle 4">
            <a:extLst>
              <a:ext uri="{FF2B5EF4-FFF2-40B4-BE49-F238E27FC236}">
                <a16:creationId xmlns:a16="http://schemas.microsoft.com/office/drawing/2014/main" id="{F3DD0F7A-C7DD-0E44-88A1-2B9E20D62E38}"/>
              </a:ext>
            </a:extLst>
          </p:cNvPr>
          <p:cNvSpPr>
            <a:spLocks noGrp="1" noChangeArrowheads="1"/>
          </p:cNvSpPr>
          <p:nvPr>
            <p:ph type="ftr" sz="quarter" idx="4"/>
          </p:nvPr>
        </p:nvSpPr>
        <p:spPr bwMode="auto">
          <a:xfrm>
            <a:off x="0" y="889000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b" anchorCtr="0" compatLnSpc="1">
            <a:prstTxWarp prst="textNoShape">
              <a:avLst/>
            </a:prstTxWarp>
          </a:bodyPr>
          <a:lstStyle>
            <a:lvl1pPr defTabSz="942975" eaLnBrk="0" hangingPunct="0">
              <a:defRPr sz="1000" i="1" smtClean="0">
                <a:solidFill>
                  <a:schemeClr val="tx1"/>
                </a:solidFill>
              </a:defRPr>
            </a:lvl1pPr>
          </a:lstStyle>
          <a:p>
            <a:pPr>
              <a:defRPr/>
            </a:pPr>
            <a:endParaRPr lang="en-US" altLang="en-US"/>
          </a:p>
        </p:txBody>
      </p:sp>
      <p:sp>
        <p:nvSpPr>
          <p:cNvPr id="3077" name="Rectangle 5">
            <a:extLst>
              <a:ext uri="{FF2B5EF4-FFF2-40B4-BE49-F238E27FC236}">
                <a16:creationId xmlns:a16="http://schemas.microsoft.com/office/drawing/2014/main" id="{D564E922-5B57-F445-AD53-202B8FC8BCD6}"/>
              </a:ext>
            </a:extLst>
          </p:cNvPr>
          <p:cNvSpPr>
            <a:spLocks noGrp="1" noChangeArrowheads="1"/>
          </p:cNvSpPr>
          <p:nvPr>
            <p:ph type="sldNum" sz="quarter" idx="5"/>
          </p:nvPr>
        </p:nvSpPr>
        <p:spPr bwMode="auto">
          <a:xfrm>
            <a:off x="3997325" y="889000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b" anchorCtr="0" compatLnSpc="1">
            <a:prstTxWarp prst="textNoShape">
              <a:avLst/>
            </a:prstTxWarp>
          </a:bodyPr>
          <a:lstStyle>
            <a:lvl1pPr algn="r" defTabSz="942975" eaLnBrk="0" hangingPunct="0">
              <a:defRPr sz="1000" i="1" smtClean="0">
                <a:solidFill>
                  <a:schemeClr val="tx1"/>
                </a:solidFill>
              </a:defRPr>
            </a:lvl1pPr>
          </a:lstStyle>
          <a:p>
            <a:pPr>
              <a:defRPr/>
            </a:pPr>
            <a:fld id="{F4399512-E961-4347-8706-661AE02AA638}" type="slidenum">
              <a:rPr lang="en-US" altLang="en-US"/>
              <a:pPr>
                <a:defRPr/>
              </a:pPr>
              <a:t>‹#›</a:t>
            </a:fld>
            <a:endParaRPr lang="en-US" altLang="en-US"/>
          </a:p>
        </p:txBody>
      </p:sp>
      <p:sp>
        <p:nvSpPr>
          <p:cNvPr id="3078" name="Rectangle 6">
            <a:extLst>
              <a:ext uri="{FF2B5EF4-FFF2-40B4-BE49-F238E27FC236}">
                <a16:creationId xmlns:a16="http://schemas.microsoft.com/office/drawing/2014/main" id="{A356CB06-1030-0B41-82F7-53C37F55FC84}"/>
              </a:ext>
            </a:extLst>
          </p:cNvPr>
          <p:cNvSpPr>
            <a:spLocks noChangeArrowheads="1"/>
          </p:cNvSpPr>
          <p:nvPr/>
        </p:nvSpPr>
        <p:spPr bwMode="auto">
          <a:xfrm>
            <a:off x="3141663" y="8909050"/>
            <a:ext cx="763587"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589" tIns="47079" rIns="92589" bIns="47079">
            <a:spAutoFit/>
          </a:bodyPr>
          <a:lstStyle>
            <a:lvl1pPr defTabSz="973138">
              <a:defRPr>
                <a:solidFill>
                  <a:schemeClr val="tx1"/>
                </a:solidFill>
                <a:latin typeface="Arial" panose="020B0604020202020204" pitchFamily="34" charset="0"/>
              </a:defRPr>
            </a:lvl1pPr>
            <a:lvl2pPr marL="455613" defTabSz="973138">
              <a:defRPr>
                <a:solidFill>
                  <a:schemeClr val="tx1"/>
                </a:solidFill>
                <a:latin typeface="Arial" panose="020B0604020202020204" pitchFamily="34" charset="0"/>
              </a:defRPr>
            </a:lvl2pPr>
            <a:lvl3pPr marL="912813" defTabSz="973138">
              <a:defRPr>
                <a:solidFill>
                  <a:schemeClr val="tx1"/>
                </a:solidFill>
                <a:latin typeface="Arial" panose="020B0604020202020204" pitchFamily="34" charset="0"/>
              </a:defRPr>
            </a:lvl3pPr>
            <a:lvl4pPr defTabSz="973138">
              <a:defRPr>
                <a:solidFill>
                  <a:schemeClr val="tx1"/>
                </a:solidFill>
                <a:latin typeface="Arial" panose="020B0604020202020204" pitchFamily="34" charset="0"/>
              </a:defRPr>
            </a:lvl4pPr>
            <a:lvl5pPr marL="1827213" defTabSz="973138">
              <a:defRPr>
                <a:solidFill>
                  <a:schemeClr val="tx1"/>
                </a:solidFill>
                <a:latin typeface="Arial" panose="020B0604020202020204" pitchFamily="34" charset="0"/>
              </a:defRPr>
            </a:lvl5pPr>
            <a:lvl6pPr marL="2284413" defTabSz="973138" fontAlgn="base">
              <a:spcBef>
                <a:spcPct val="0"/>
              </a:spcBef>
              <a:spcAft>
                <a:spcPct val="0"/>
              </a:spcAft>
              <a:defRPr>
                <a:solidFill>
                  <a:schemeClr val="tx1"/>
                </a:solidFill>
                <a:latin typeface="Arial" panose="020B0604020202020204" pitchFamily="34" charset="0"/>
              </a:defRPr>
            </a:lvl6pPr>
            <a:lvl7pPr marL="2741613" defTabSz="973138" fontAlgn="base">
              <a:spcBef>
                <a:spcPct val="0"/>
              </a:spcBef>
              <a:spcAft>
                <a:spcPct val="0"/>
              </a:spcAft>
              <a:defRPr>
                <a:solidFill>
                  <a:schemeClr val="tx1"/>
                </a:solidFill>
                <a:latin typeface="Arial" panose="020B0604020202020204" pitchFamily="34" charset="0"/>
              </a:defRPr>
            </a:lvl7pPr>
            <a:lvl8pPr marL="3198813" defTabSz="973138" fontAlgn="base">
              <a:spcBef>
                <a:spcPct val="0"/>
              </a:spcBef>
              <a:spcAft>
                <a:spcPct val="0"/>
              </a:spcAft>
              <a:defRPr>
                <a:solidFill>
                  <a:schemeClr val="tx1"/>
                </a:solidFill>
                <a:latin typeface="Arial" panose="020B0604020202020204" pitchFamily="34" charset="0"/>
              </a:defRPr>
            </a:lvl8pPr>
            <a:lvl9pPr marL="3656013" defTabSz="973138" fontAlgn="base">
              <a:spcBef>
                <a:spcPct val="0"/>
              </a:spcBef>
              <a:spcAft>
                <a:spcPct val="0"/>
              </a:spcAft>
              <a:defRPr>
                <a:solidFill>
                  <a:schemeClr val="tx1"/>
                </a:solidFill>
                <a:latin typeface="Arial" panose="020B0604020202020204" pitchFamily="34" charset="0"/>
              </a:defRPr>
            </a:lvl9pPr>
          </a:lstStyle>
          <a:p>
            <a:pPr algn="ctr">
              <a:lnSpc>
                <a:spcPct val="90000"/>
              </a:lnSpc>
              <a:defRPr/>
            </a:pPr>
            <a:r>
              <a:rPr lang="en-US" altLang="en-US" sz="1200"/>
              <a:t>Page </a:t>
            </a:r>
            <a:fld id="{4BC4BD8E-4513-1F4D-9D96-B772C8A5E233}" type="slidenum">
              <a:rPr lang="en-US" altLang="en-US" sz="1200" smtClean="0"/>
              <a:pPr algn="ctr">
                <a:lnSpc>
                  <a:spcPct val="90000"/>
                </a:lnSpc>
                <a:defRPr/>
              </a:pPr>
              <a:t>‹#›</a:t>
            </a:fld>
            <a:endParaRPr lang="en-US" altLang="en-US" sz="1200"/>
          </a:p>
        </p:txBody>
      </p:sp>
      <p:sp>
        <p:nvSpPr>
          <p:cNvPr id="3079" name="Rectangle 7">
            <a:extLst>
              <a:ext uri="{FF2B5EF4-FFF2-40B4-BE49-F238E27FC236}">
                <a16:creationId xmlns:a16="http://schemas.microsoft.com/office/drawing/2014/main" id="{B49BCF25-0E7A-044A-AA95-0450548451FB}"/>
              </a:ext>
            </a:extLst>
          </p:cNvPr>
          <p:cNvSpPr>
            <a:spLocks noGrp="1" noRot="1" noChangeAspect="1" noChangeArrowheads="1" noTextEdit="1"/>
          </p:cNvSpPr>
          <p:nvPr>
            <p:ph type="sldImg" idx="2"/>
          </p:nvPr>
        </p:nvSpPr>
        <p:spPr bwMode="auto">
          <a:xfrm>
            <a:off x="617538" y="5159375"/>
            <a:ext cx="5797550" cy="32623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80" name="Rectangle 8">
            <a:extLst>
              <a:ext uri="{FF2B5EF4-FFF2-40B4-BE49-F238E27FC236}">
                <a16:creationId xmlns:a16="http://schemas.microsoft.com/office/drawing/2014/main" id="{FF7F6A78-4152-5943-8790-482450ABF71B}"/>
              </a:ext>
            </a:extLst>
          </p:cNvPr>
          <p:cNvSpPr>
            <a:spLocks noGrp="1" noChangeArrowheads="1"/>
          </p:cNvSpPr>
          <p:nvPr>
            <p:ph type="body" sz="quarter" idx="3"/>
          </p:nvPr>
        </p:nvSpPr>
        <p:spPr bwMode="auto">
          <a:xfrm>
            <a:off x="977900" y="476250"/>
            <a:ext cx="5162550"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97" tIns="51787" rIns="97297" bIns="51787" numCol="1" anchor="t" anchorCtr="0" compatLnSpc="1">
            <a:prstTxWarp prst="textNoShape">
              <a:avLst/>
            </a:prstTxWarp>
          </a:bodyPr>
          <a:lstStyle/>
          <a:p>
            <a:pPr lvl="0"/>
            <a:r>
              <a:rPr lang="en-US" altLang="en-US" noProof="0"/>
              <a:t>Body Text</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cSld>
  <p:clrMap bg1="lt1" tx1="dk1" bg2="lt2" tx2="dk2" accent1="accent1" accent2="accent2" accent3="accent3" accent4="accent4" accent5="accent5" accent6="accent6" hlink="hlink" folHlink="folHlink"/>
  <p:notesStyle>
    <a:lvl1pPr algn="l" defTabSz="1030288" rtl="0" eaLnBrk="0" fontAlgn="base" hangingPunct="0">
      <a:lnSpc>
        <a:spcPct val="87000"/>
      </a:lnSpc>
      <a:spcBef>
        <a:spcPct val="40000"/>
      </a:spcBef>
      <a:spcAft>
        <a:spcPct val="0"/>
      </a:spcAft>
      <a:defRPr sz="1600" kern="1200">
        <a:solidFill>
          <a:schemeClr val="tx1"/>
        </a:solidFill>
        <a:latin typeface="Arial" panose="020B0604020202020204" pitchFamily="34" charset="0"/>
        <a:ea typeface="+mn-ea"/>
        <a:cs typeface="+mn-cs"/>
      </a:defRPr>
    </a:lvl1pPr>
    <a:lvl2pPr marL="484188" algn="l" defTabSz="1030288" rtl="0" eaLnBrk="0" fontAlgn="base" hangingPunct="0">
      <a:lnSpc>
        <a:spcPct val="87000"/>
      </a:lnSpc>
      <a:spcBef>
        <a:spcPct val="40000"/>
      </a:spcBef>
      <a:spcAft>
        <a:spcPct val="0"/>
      </a:spcAft>
      <a:defRPr sz="1200" kern="1200">
        <a:solidFill>
          <a:schemeClr val="tx1"/>
        </a:solidFill>
        <a:latin typeface="Arial" panose="020B0604020202020204" pitchFamily="34" charset="0"/>
        <a:ea typeface="+mn-ea"/>
        <a:cs typeface="+mn-cs"/>
      </a:defRPr>
    </a:lvl2pPr>
    <a:lvl3pPr marL="971550" algn="l" defTabSz="1030288" rtl="0" eaLnBrk="0" fontAlgn="base" hangingPunct="0">
      <a:lnSpc>
        <a:spcPct val="87000"/>
      </a:lnSpc>
      <a:spcBef>
        <a:spcPct val="40000"/>
      </a:spcBef>
      <a:spcAft>
        <a:spcPct val="0"/>
      </a:spcAft>
      <a:defRPr sz="1200" kern="1200">
        <a:solidFill>
          <a:schemeClr val="tx1"/>
        </a:solidFill>
        <a:latin typeface="Arial" panose="020B0604020202020204" pitchFamily="34" charset="0"/>
        <a:ea typeface="+mn-ea"/>
        <a:cs typeface="+mn-cs"/>
      </a:defRPr>
    </a:lvl3pPr>
    <a:lvl4pPr marL="1457325" algn="l" defTabSz="1030288" rtl="0" eaLnBrk="0" fontAlgn="base" hangingPunct="0">
      <a:lnSpc>
        <a:spcPct val="87000"/>
      </a:lnSpc>
      <a:spcBef>
        <a:spcPct val="40000"/>
      </a:spcBef>
      <a:spcAft>
        <a:spcPct val="0"/>
      </a:spcAft>
      <a:defRPr sz="1200" kern="1200">
        <a:solidFill>
          <a:schemeClr val="tx1"/>
        </a:solidFill>
        <a:latin typeface="Arial" panose="020B0604020202020204" pitchFamily="34" charset="0"/>
        <a:ea typeface="+mn-ea"/>
        <a:cs typeface="+mn-cs"/>
      </a:defRPr>
    </a:lvl4pPr>
    <a:lvl5pPr marL="1944688" algn="l" defTabSz="1030288" rtl="0" eaLnBrk="0" fontAlgn="base" hangingPunct="0">
      <a:lnSpc>
        <a:spcPct val="87000"/>
      </a:lnSpc>
      <a:spcBef>
        <a:spcPct val="4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7880EE0F-8936-034F-832B-8042B5D72D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02287" y="365885"/>
            <a:ext cx="4418390" cy="5049589"/>
          </a:xfrm>
          <a:prstGeom prst="rect">
            <a:avLst/>
          </a:prstGeom>
        </p:spPr>
      </p:pic>
      <p:sp>
        <p:nvSpPr>
          <p:cNvPr id="4" name="Rectangle 5">
            <a:extLst>
              <a:ext uri="{FF2B5EF4-FFF2-40B4-BE49-F238E27FC236}">
                <a16:creationId xmlns:a16="http://schemas.microsoft.com/office/drawing/2014/main" id="{378EF57C-0683-8E48-AE13-6590CF43DEB6}"/>
              </a:ext>
            </a:extLst>
          </p:cNvPr>
          <p:cNvSpPr>
            <a:spLocks noChangeArrowheads="1"/>
          </p:cNvSpPr>
          <p:nvPr userDrawn="1"/>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sp>
        <p:nvSpPr>
          <p:cNvPr id="2051" name="Rectangle 3"/>
          <p:cNvSpPr>
            <a:spLocks noGrp="1" noChangeArrowheads="1"/>
          </p:cNvSpPr>
          <p:nvPr>
            <p:ph type="ctrTitle" sz="quarter" hasCustomPrompt="1"/>
          </p:nvPr>
        </p:nvSpPr>
        <p:spPr>
          <a:xfrm>
            <a:off x="603505" y="3284439"/>
            <a:ext cx="10966453" cy="461665"/>
          </a:xfrm>
        </p:spPr>
        <p:txBody>
          <a:bodyPr anchor="t" anchorCtr="0">
            <a:spAutoFit/>
          </a:bodyPr>
          <a:lstStyle>
            <a:lvl1pPr>
              <a:defRPr/>
            </a:lvl1pPr>
          </a:lstStyle>
          <a:p>
            <a:pPr lvl="0"/>
            <a:r>
              <a:rPr lang="en-US" altLang="en-US" noProof="0" dirty="0"/>
              <a:t>Click to Edit Title of Presentation</a:t>
            </a:r>
          </a:p>
        </p:txBody>
      </p:sp>
      <p:pic>
        <p:nvPicPr>
          <p:cNvPr id="14" name="Picture 13">
            <a:extLst>
              <a:ext uri="{FF2B5EF4-FFF2-40B4-BE49-F238E27FC236}">
                <a16:creationId xmlns:a16="http://schemas.microsoft.com/office/drawing/2014/main" id="{81A97D23-F7C6-B046-ADCC-F1ACD792B1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85679"/>
          <a:stretch/>
        </p:blipFill>
        <p:spPr>
          <a:xfrm>
            <a:off x="605367" y="528365"/>
            <a:ext cx="3154870" cy="548456"/>
          </a:xfrm>
          <a:prstGeom prst="rect">
            <a:avLst/>
          </a:prstGeom>
        </p:spPr>
      </p:pic>
      <p:sp>
        <p:nvSpPr>
          <p:cNvPr id="20" name="Text Placeholder 19">
            <a:extLst>
              <a:ext uri="{FF2B5EF4-FFF2-40B4-BE49-F238E27FC236}">
                <a16:creationId xmlns:a16="http://schemas.microsoft.com/office/drawing/2014/main" id="{9B669413-AA1F-7B48-9EF7-51410D7110E3}"/>
              </a:ext>
            </a:extLst>
          </p:cNvPr>
          <p:cNvSpPr>
            <a:spLocks noGrp="1"/>
          </p:cNvSpPr>
          <p:nvPr>
            <p:ph type="body" sz="quarter" idx="10" hasCustomPrompt="1"/>
          </p:nvPr>
        </p:nvSpPr>
        <p:spPr>
          <a:xfrm>
            <a:off x="603504" y="2976470"/>
            <a:ext cx="10966453" cy="242039"/>
          </a:xfrm>
        </p:spPr>
        <p:txBody>
          <a:bodyPr tIns="0" bIns="0">
            <a:noAutofit/>
          </a:bodyPr>
          <a:lstStyle>
            <a:lvl1pPr marL="0" indent="0">
              <a:buNone/>
              <a:defRPr sz="1600" spc="300">
                <a:solidFill>
                  <a:schemeClr val="tx2"/>
                </a:solidFill>
              </a:defRPr>
            </a:lvl1pPr>
          </a:lstStyle>
          <a:p>
            <a:pPr lvl="0"/>
            <a:r>
              <a:rPr lang="en-US" dirty="0"/>
              <a:t>CLICK TO ADD DEPARTMENT OR SERVICE LINE</a:t>
            </a:r>
          </a:p>
          <a:p>
            <a:pPr lvl="0"/>
            <a:endParaRPr lang="en-US" dirty="0"/>
          </a:p>
        </p:txBody>
      </p:sp>
      <p:sp>
        <p:nvSpPr>
          <p:cNvPr id="22" name="Text Placeholder 21">
            <a:extLst>
              <a:ext uri="{FF2B5EF4-FFF2-40B4-BE49-F238E27FC236}">
                <a16:creationId xmlns:a16="http://schemas.microsoft.com/office/drawing/2014/main" id="{7D9F7EEA-6ACC-AA4C-B098-6FCE8583AAFF}"/>
              </a:ext>
            </a:extLst>
          </p:cNvPr>
          <p:cNvSpPr>
            <a:spLocks noGrp="1"/>
          </p:cNvSpPr>
          <p:nvPr>
            <p:ph type="body" sz="quarter" idx="11" hasCustomPrompt="1"/>
          </p:nvPr>
        </p:nvSpPr>
        <p:spPr>
          <a:xfrm>
            <a:off x="603250" y="4746216"/>
            <a:ext cx="10966450" cy="456535"/>
          </a:xfrm>
        </p:spPr>
        <p:txBody>
          <a:bodyPr tIns="0" bIns="0" anchor="b" anchorCtr="0"/>
          <a:lstStyle>
            <a:lvl1pPr marL="0" indent="0">
              <a:spcBef>
                <a:spcPts val="100"/>
              </a:spcBef>
              <a:spcAft>
                <a:spcPts val="100"/>
              </a:spcAft>
              <a:buFontTx/>
              <a:buNone/>
              <a:defRPr sz="1400" b="0">
                <a:solidFill>
                  <a:schemeClr val="bg1">
                    <a:lumMod val="50000"/>
                  </a:schemeClr>
                </a:solidFill>
              </a:defRPr>
            </a:lvl1pPr>
          </a:lstStyle>
          <a:p>
            <a:pPr lvl="0"/>
            <a:r>
              <a:rPr lang="en-US" dirty="0"/>
              <a:t>Presenter Name</a:t>
            </a:r>
          </a:p>
          <a:p>
            <a:pPr lvl="0"/>
            <a:r>
              <a:rPr lang="en-US" dirty="0"/>
              <a:t>Title</a:t>
            </a:r>
          </a:p>
        </p:txBody>
      </p:sp>
      <p:sp>
        <p:nvSpPr>
          <p:cNvPr id="25" name="Content Placeholder 24">
            <a:extLst>
              <a:ext uri="{FF2B5EF4-FFF2-40B4-BE49-F238E27FC236}">
                <a16:creationId xmlns:a16="http://schemas.microsoft.com/office/drawing/2014/main" id="{82640247-F5C8-854C-BFF2-F15A2B477F95}"/>
              </a:ext>
            </a:extLst>
          </p:cNvPr>
          <p:cNvSpPr>
            <a:spLocks noGrp="1"/>
          </p:cNvSpPr>
          <p:nvPr>
            <p:ph sz="quarter" idx="12" hasCustomPrompt="1"/>
          </p:nvPr>
        </p:nvSpPr>
        <p:spPr>
          <a:xfrm>
            <a:off x="603250" y="5546598"/>
            <a:ext cx="10966450" cy="213551"/>
          </a:xfrm>
        </p:spPr>
        <p:txBody>
          <a:bodyPr tIns="0" bIns="0" anchor="t" anchorCtr="0">
            <a:noAutofit/>
          </a:bodyPr>
          <a:lstStyle>
            <a:lvl1pPr marL="0" indent="0">
              <a:buFontTx/>
              <a:buNone/>
              <a:defRPr sz="1600"/>
            </a:lvl1pPr>
          </a:lstStyle>
          <a:p>
            <a:pPr lvl="0"/>
            <a:r>
              <a:rPr lang="en-US" dirty="0"/>
              <a:t>Month XX,2018</a:t>
            </a:r>
          </a:p>
        </p:txBody>
      </p:sp>
      <p:sp>
        <p:nvSpPr>
          <p:cNvPr id="35" name="Rectangle 34">
            <a:extLst>
              <a:ext uri="{FF2B5EF4-FFF2-40B4-BE49-F238E27FC236}">
                <a16:creationId xmlns:a16="http://schemas.microsoft.com/office/drawing/2014/main" id="{203563FC-0F09-0C4F-A98D-09A9A087BFFD}"/>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36" name="Rectangle 35">
            <a:extLst>
              <a:ext uri="{FF2B5EF4-FFF2-40B4-BE49-F238E27FC236}">
                <a16:creationId xmlns:a16="http://schemas.microsoft.com/office/drawing/2014/main" id="{DC4A80AC-0EE5-CE49-AC50-371B0BCEE030}"/>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37" name="Rectangle 36">
            <a:extLst>
              <a:ext uri="{FF2B5EF4-FFF2-40B4-BE49-F238E27FC236}">
                <a16:creationId xmlns:a16="http://schemas.microsoft.com/office/drawing/2014/main" id="{E6EA6F35-CA1B-A642-9824-3B515D1BF591}"/>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38" name="Rectangle 37">
            <a:extLst>
              <a:ext uri="{FF2B5EF4-FFF2-40B4-BE49-F238E27FC236}">
                <a16:creationId xmlns:a16="http://schemas.microsoft.com/office/drawing/2014/main" id="{69B4247E-C5F1-3A4E-B4C6-26DD2EAF81A6}"/>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3826021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48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B4F123-30EB-A440-BB44-9D7F067693BF}"/>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4" name="Rectangle 5">
            <a:extLst>
              <a:ext uri="{FF2B5EF4-FFF2-40B4-BE49-F238E27FC236}">
                <a16:creationId xmlns:a16="http://schemas.microsoft.com/office/drawing/2014/main" id="{378EF57C-0683-8E48-AE13-6590CF43DEB6}"/>
              </a:ext>
            </a:extLst>
          </p:cNvPr>
          <p:cNvSpPr>
            <a:spLocks noChangeArrowheads="1"/>
          </p:cNvSpPr>
          <p:nvPr userDrawn="1"/>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sp>
        <p:nvSpPr>
          <p:cNvPr id="10" name="Rectangle 9">
            <a:extLst>
              <a:ext uri="{FF2B5EF4-FFF2-40B4-BE49-F238E27FC236}">
                <a16:creationId xmlns:a16="http://schemas.microsoft.com/office/drawing/2014/main" id="{2CBED2D5-3D21-F846-9AB1-F18C83362D57}"/>
              </a:ext>
            </a:extLst>
          </p:cNvPr>
          <p:cNvSpPr/>
          <p:nvPr userDrawn="1"/>
        </p:nvSpPr>
        <p:spPr bwMode="auto">
          <a:xfrm>
            <a:off x="4272325" y="0"/>
            <a:ext cx="7919676" cy="685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A0C13092-8DB7-0B4F-ABD0-D6BD93629201}"/>
              </a:ext>
            </a:extLst>
          </p:cNvPr>
          <p:cNvSpPr>
            <a:spLocks noGrp="1"/>
          </p:cNvSpPr>
          <p:nvPr>
            <p:ph type="title" hasCustomPrompt="1"/>
          </p:nvPr>
        </p:nvSpPr>
        <p:spPr>
          <a:xfrm>
            <a:off x="4901133" y="3198167"/>
            <a:ext cx="6662057" cy="461665"/>
          </a:xfrm>
        </p:spPr>
        <p:txBody>
          <a:bodyPr anchor="ctr" anchorCtr="0"/>
          <a:lstStyle>
            <a:lvl1pPr>
              <a:defRPr>
                <a:solidFill>
                  <a:schemeClr val="bg1"/>
                </a:solidFill>
              </a:defRPr>
            </a:lvl1pPr>
          </a:lstStyle>
          <a:p>
            <a:r>
              <a:rPr lang="en-US" dirty="0"/>
              <a:t>Section Divider Title</a:t>
            </a:r>
          </a:p>
        </p:txBody>
      </p:sp>
      <p:sp>
        <p:nvSpPr>
          <p:cNvPr id="17" name="Rectangle 16">
            <a:extLst>
              <a:ext uri="{FF2B5EF4-FFF2-40B4-BE49-F238E27FC236}">
                <a16:creationId xmlns:a16="http://schemas.microsoft.com/office/drawing/2014/main" id="{206BB0AF-9056-B849-8AE6-C1E1BBA3E300}"/>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8" name="Rectangle 17">
            <a:extLst>
              <a:ext uri="{FF2B5EF4-FFF2-40B4-BE49-F238E27FC236}">
                <a16:creationId xmlns:a16="http://schemas.microsoft.com/office/drawing/2014/main" id="{1F111A79-FA5C-6C4A-9F3B-44ACE4907DA5}"/>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9" name="Rectangle 18">
            <a:extLst>
              <a:ext uri="{FF2B5EF4-FFF2-40B4-BE49-F238E27FC236}">
                <a16:creationId xmlns:a16="http://schemas.microsoft.com/office/drawing/2014/main" id="{F59BD90C-2B1D-CE42-B14E-DB6FD23D2123}"/>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60149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5368" y="1124081"/>
            <a:ext cx="5115984" cy="17430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05551" y="1124081"/>
            <a:ext cx="5374393" cy="1743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AC56170B-6943-F84C-A7CF-C98CC69F19FC}"/>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dirty="0"/>
              <a:t>Click to edit Master title style</a:t>
            </a:r>
          </a:p>
        </p:txBody>
      </p:sp>
    </p:spTree>
    <p:extLst>
      <p:ext uri="{BB962C8B-B14F-4D97-AF65-F5344CB8AC3E}">
        <p14:creationId xmlns:p14="http://schemas.microsoft.com/office/powerpoint/2010/main" val="198254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5367" y="1173430"/>
            <a:ext cx="5356893" cy="5665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5368" y="1739965"/>
            <a:ext cx="5356892" cy="17566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70171" y="1173430"/>
            <a:ext cx="5409773" cy="5665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70171" y="1739965"/>
            <a:ext cx="5409773" cy="175660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FD98137F-E053-8749-A48F-5E7A87B94F85}"/>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dirty="0"/>
              <a:t>Click to edit Master title style</a:t>
            </a:r>
          </a:p>
        </p:txBody>
      </p:sp>
    </p:spTree>
    <p:extLst>
      <p:ext uri="{BB962C8B-B14F-4D97-AF65-F5344CB8AC3E}">
        <p14:creationId xmlns:p14="http://schemas.microsoft.com/office/powerpoint/2010/main" val="238672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F67A72FA-85E0-1C47-93C3-EB1CF1E07A7A}"/>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dirty="0"/>
              <a:t>Click to edit Master title style</a:t>
            </a:r>
          </a:p>
        </p:txBody>
      </p:sp>
    </p:spTree>
    <p:extLst>
      <p:ext uri="{BB962C8B-B14F-4D97-AF65-F5344CB8AC3E}">
        <p14:creationId xmlns:p14="http://schemas.microsoft.com/office/powerpoint/2010/main" val="375343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6940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378EF57C-0683-8E48-AE13-6590CF43DEB6}"/>
              </a:ext>
            </a:extLst>
          </p:cNvPr>
          <p:cNvSpPr>
            <a:spLocks noChangeArrowheads="1"/>
          </p:cNvSpPr>
          <p:nvPr userDrawn="1"/>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pic>
        <p:nvPicPr>
          <p:cNvPr id="14" name="Picture 13">
            <a:extLst>
              <a:ext uri="{FF2B5EF4-FFF2-40B4-BE49-F238E27FC236}">
                <a16:creationId xmlns:a16="http://schemas.microsoft.com/office/drawing/2014/main" id="{81A97D23-F7C6-B046-ADCC-F1ACD792B1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85679"/>
          <a:stretch/>
        </p:blipFill>
        <p:spPr>
          <a:xfrm>
            <a:off x="4306868" y="3084953"/>
            <a:ext cx="3154870" cy="548456"/>
          </a:xfrm>
          <a:prstGeom prst="rect">
            <a:avLst/>
          </a:prstGeom>
        </p:spPr>
      </p:pic>
      <p:sp>
        <p:nvSpPr>
          <p:cNvPr id="15" name="Rectangle 14">
            <a:extLst>
              <a:ext uri="{FF2B5EF4-FFF2-40B4-BE49-F238E27FC236}">
                <a16:creationId xmlns:a16="http://schemas.microsoft.com/office/drawing/2014/main" id="{A2562E6E-14D8-0F44-A50D-BEB5AA05E94A}"/>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16" name="Rectangle 15">
            <a:extLst>
              <a:ext uri="{FF2B5EF4-FFF2-40B4-BE49-F238E27FC236}">
                <a16:creationId xmlns:a16="http://schemas.microsoft.com/office/drawing/2014/main" id="{D07A041C-85C9-D44B-987A-C8542A9F68E4}"/>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7" name="Rectangle 16">
            <a:extLst>
              <a:ext uri="{FF2B5EF4-FFF2-40B4-BE49-F238E27FC236}">
                <a16:creationId xmlns:a16="http://schemas.microsoft.com/office/drawing/2014/main" id="{4E4D422F-FE44-674C-AF4F-23C21B48453C}"/>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8" name="Rectangle 17">
            <a:extLst>
              <a:ext uri="{FF2B5EF4-FFF2-40B4-BE49-F238E27FC236}">
                <a16:creationId xmlns:a16="http://schemas.microsoft.com/office/drawing/2014/main" id="{5F87DA0F-8041-DB4E-818B-D170DFA1CCEB}"/>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30730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B60C43DA-1A5C-A446-A959-2598C0B24E77}"/>
              </a:ext>
            </a:extLst>
          </p:cNvPr>
          <p:cNvSpPr>
            <a:spLocks noGrp="1" noChangeArrowheads="1"/>
          </p:cNvSpPr>
          <p:nvPr>
            <p:ph type="body" idx="1"/>
          </p:nvPr>
        </p:nvSpPr>
        <p:spPr bwMode="auto">
          <a:xfrm>
            <a:off x="607997" y="1114750"/>
            <a:ext cx="11071946" cy="172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97648" rIns="0" bIns="97648" numCol="1" anchor="t" anchorCtr="0" compatLnSpc="1">
            <a:prstTxWarp prst="textNoShape">
              <a:avLst/>
            </a:prstTxWarp>
            <a:spAutoFit/>
          </a:bodyPr>
          <a:lstStyle/>
          <a:p>
            <a:pPr lvl="0"/>
            <a:r>
              <a:rPr lang="en-US" altLang="en-US" dirty="0"/>
              <a:t>Level 1</a:t>
            </a:r>
          </a:p>
          <a:p>
            <a:pPr lvl="1"/>
            <a:r>
              <a:rPr lang="en-US" altLang="en-US" dirty="0"/>
              <a:t>Level two</a:t>
            </a:r>
          </a:p>
          <a:p>
            <a:pPr lvl="2"/>
            <a:r>
              <a:rPr lang="en-US" altLang="en-US" dirty="0"/>
              <a:t>Level three</a:t>
            </a:r>
          </a:p>
          <a:p>
            <a:pPr lvl="3"/>
            <a:r>
              <a:rPr lang="en-US" altLang="en-US" dirty="0"/>
              <a:t>Level four</a:t>
            </a:r>
          </a:p>
          <a:p>
            <a:pPr lvl="4"/>
            <a:r>
              <a:rPr lang="en-US" altLang="en-US" dirty="0"/>
              <a:t>Level five</a:t>
            </a:r>
          </a:p>
        </p:txBody>
      </p:sp>
      <p:sp>
        <p:nvSpPr>
          <p:cNvPr id="1028" name="Rectangle 4">
            <a:extLst>
              <a:ext uri="{FF2B5EF4-FFF2-40B4-BE49-F238E27FC236}">
                <a16:creationId xmlns:a16="http://schemas.microsoft.com/office/drawing/2014/main" id="{01684BA7-7381-CC48-B7B4-6B25FA5DDCE4}"/>
              </a:ext>
            </a:extLst>
          </p:cNvPr>
          <p:cNvSpPr>
            <a:spLocks noChangeArrowheads="1"/>
          </p:cNvSpPr>
          <p:nvPr/>
        </p:nvSpPr>
        <p:spPr bwMode="auto">
          <a:xfrm>
            <a:off x="11679943" y="6448248"/>
            <a:ext cx="30678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oAutofit/>
          </a:bodyPr>
          <a:lstStyle>
            <a:lvl1pPr defTabSz="901700">
              <a:defRPr>
                <a:solidFill>
                  <a:schemeClr val="tx1"/>
                </a:solidFill>
                <a:latin typeface="Arial" panose="020B0604020202020204" pitchFamily="34" charset="0"/>
              </a:defRPr>
            </a:lvl1pPr>
            <a:lvl2pPr marL="450850" defTabSz="901700">
              <a:defRPr>
                <a:solidFill>
                  <a:schemeClr val="tx1"/>
                </a:solidFill>
                <a:latin typeface="Arial" panose="020B0604020202020204" pitchFamily="34" charset="0"/>
              </a:defRPr>
            </a:lvl2pPr>
            <a:lvl3pPr marL="901700" defTabSz="901700">
              <a:defRPr>
                <a:solidFill>
                  <a:schemeClr val="tx1"/>
                </a:solidFill>
                <a:latin typeface="Arial" panose="020B0604020202020204" pitchFamily="34" charset="0"/>
              </a:defRPr>
            </a:lvl3pPr>
            <a:lvl4pPr marL="1354138" defTabSz="901700">
              <a:defRPr>
                <a:solidFill>
                  <a:schemeClr val="tx1"/>
                </a:solidFill>
                <a:latin typeface="Arial" panose="020B0604020202020204" pitchFamily="34" charset="0"/>
              </a:defRPr>
            </a:lvl4pPr>
            <a:lvl5pPr marL="1803400" defTabSz="901700">
              <a:defRPr>
                <a:solidFill>
                  <a:schemeClr val="tx1"/>
                </a:solidFill>
                <a:latin typeface="Arial" panose="020B0604020202020204" pitchFamily="34" charset="0"/>
              </a:defRPr>
            </a:lvl5pPr>
            <a:lvl6pPr marL="2260600" defTabSz="901700" fontAlgn="base">
              <a:spcBef>
                <a:spcPct val="0"/>
              </a:spcBef>
              <a:spcAft>
                <a:spcPct val="0"/>
              </a:spcAft>
              <a:defRPr>
                <a:solidFill>
                  <a:schemeClr val="tx1"/>
                </a:solidFill>
                <a:latin typeface="Arial" panose="020B0604020202020204" pitchFamily="34" charset="0"/>
              </a:defRPr>
            </a:lvl6pPr>
            <a:lvl7pPr marL="2717800" defTabSz="901700" fontAlgn="base">
              <a:spcBef>
                <a:spcPct val="0"/>
              </a:spcBef>
              <a:spcAft>
                <a:spcPct val="0"/>
              </a:spcAft>
              <a:defRPr>
                <a:solidFill>
                  <a:schemeClr val="tx1"/>
                </a:solidFill>
                <a:latin typeface="Arial" panose="020B0604020202020204" pitchFamily="34" charset="0"/>
              </a:defRPr>
            </a:lvl7pPr>
            <a:lvl8pPr marL="3175000" defTabSz="901700" fontAlgn="base">
              <a:spcBef>
                <a:spcPct val="0"/>
              </a:spcBef>
              <a:spcAft>
                <a:spcPct val="0"/>
              </a:spcAft>
              <a:defRPr>
                <a:solidFill>
                  <a:schemeClr val="tx1"/>
                </a:solidFill>
                <a:latin typeface="Arial" panose="020B0604020202020204" pitchFamily="34" charset="0"/>
              </a:defRPr>
            </a:lvl8pPr>
            <a:lvl9pPr marL="3632200" defTabSz="901700" fontAlgn="base">
              <a:spcBef>
                <a:spcPct val="0"/>
              </a:spcBef>
              <a:spcAft>
                <a:spcPct val="0"/>
              </a:spcAft>
              <a:defRPr>
                <a:solidFill>
                  <a:schemeClr val="tx1"/>
                </a:solidFill>
                <a:latin typeface="Arial" panose="020B0604020202020204" pitchFamily="34" charset="0"/>
              </a:defRPr>
            </a:lvl9pPr>
          </a:lstStyle>
          <a:p>
            <a:pPr algn="r">
              <a:defRPr/>
            </a:pPr>
            <a:fld id="{5B4467E9-E984-A945-AC32-61228A8C1F5F}" type="slidenum">
              <a:rPr lang="en-US" altLang="en-US" sz="1200" b="0" smtClean="0">
                <a:solidFill>
                  <a:schemeClr val="bg1">
                    <a:lumMod val="65000"/>
                  </a:schemeClr>
                </a:solidFill>
                <a:latin typeface="Arial" panose="020B0604020202020204" pitchFamily="34" charset="0"/>
                <a:cs typeface="Arial" panose="020B0604020202020204" pitchFamily="34" charset="0"/>
              </a:rPr>
              <a:pPr algn="r">
                <a:defRPr/>
              </a:pPr>
              <a:t>‹#›</a:t>
            </a:fld>
            <a:endParaRPr lang="en-US" altLang="en-US" sz="1200" b="0" dirty="0">
              <a:solidFill>
                <a:schemeClr val="bg1">
                  <a:lumMod val="65000"/>
                </a:schemeClr>
              </a:solidFill>
              <a:latin typeface="Arial" panose="020B0604020202020204" pitchFamily="34" charset="0"/>
              <a:cs typeface="Arial" panose="020B0604020202020204" pitchFamily="34" charset="0"/>
            </a:endParaRPr>
          </a:p>
        </p:txBody>
      </p:sp>
      <p:sp>
        <p:nvSpPr>
          <p:cNvPr id="2" name="Rectangle 6">
            <a:extLst>
              <a:ext uri="{FF2B5EF4-FFF2-40B4-BE49-F238E27FC236}">
                <a16:creationId xmlns:a16="http://schemas.microsoft.com/office/drawing/2014/main" id="{425B6A2B-1598-5242-AF8F-0A570BD4E3F5}"/>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dirty="0"/>
              <a:t>Click to edit Master title style</a:t>
            </a:r>
          </a:p>
        </p:txBody>
      </p:sp>
      <p:sp>
        <p:nvSpPr>
          <p:cNvPr id="1032" name="Rectangle 8">
            <a:extLst>
              <a:ext uri="{FF2B5EF4-FFF2-40B4-BE49-F238E27FC236}">
                <a16:creationId xmlns:a16="http://schemas.microsoft.com/office/drawing/2014/main" id="{26F14E00-C21C-8644-9056-518E0CF27DF9}"/>
              </a:ext>
            </a:extLst>
          </p:cNvPr>
          <p:cNvSpPr>
            <a:spLocks noChangeArrowheads="1"/>
          </p:cNvSpPr>
          <p:nvPr/>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pic>
        <p:nvPicPr>
          <p:cNvPr id="15" name="Picture 14">
            <a:extLst>
              <a:ext uri="{FF2B5EF4-FFF2-40B4-BE49-F238E27FC236}">
                <a16:creationId xmlns:a16="http://schemas.microsoft.com/office/drawing/2014/main" id="{2E2E0A31-819C-9143-859F-CC5CDD40C926}"/>
              </a:ext>
            </a:extLst>
          </p:cNvPr>
          <p:cNvPicPr>
            <a:picLocks noChangeAspect="1"/>
          </p:cNvPicPr>
          <p:nvPr userDrawn="1"/>
        </p:nvPicPr>
        <p:blipFill rotWithShape="1">
          <a:blip r:embed="rId10" cstate="hqprint">
            <a:extLst>
              <a:ext uri="{28A0092B-C50C-407E-A947-70E740481C1C}">
                <a14:useLocalDpi xmlns:a14="http://schemas.microsoft.com/office/drawing/2010/main" val="0"/>
              </a:ext>
            </a:extLst>
          </a:blip>
          <a:srcRect b="85679"/>
          <a:stretch/>
        </p:blipFill>
        <p:spPr>
          <a:xfrm>
            <a:off x="9709391" y="6412091"/>
            <a:ext cx="1902387" cy="330719"/>
          </a:xfrm>
          <a:prstGeom prst="rect">
            <a:avLst/>
          </a:prstGeom>
        </p:spPr>
      </p:pic>
      <p:sp>
        <p:nvSpPr>
          <p:cNvPr id="46" name="Rectangle 45">
            <a:extLst>
              <a:ext uri="{FF2B5EF4-FFF2-40B4-BE49-F238E27FC236}">
                <a16:creationId xmlns:a16="http://schemas.microsoft.com/office/drawing/2014/main" id="{54EFA743-63F0-4B47-A850-8785F92E96BE}"/>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47" name="Rectangle 46">
            <a:extLst>
              <a:ext uri="{FF2B5EF4-FFF2-40B4-BE49-F238E27FC236}">
                <a16:creationId xmlns:a16="http://schemas.microsoft.com/office/drawing/2014/main" id="{C7E024AA-066E-4A4F-81B6-327E570F3A29}"/>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48" name="Rectangle 47">
            <a:extLst>
              <a:ext uri="{FF2B5EF4-FFF2-40B4-BE49-F238E27FC236}">
                <a16:creationId xmlns:a16="http://schemas.microsoft.com/office/drawing/2014/main" id="{DFBC9060-1F5C-B745-BC70-10DC006B7B24}"/>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49" name="Rectangle 48">
            <a:extLst>
              <a:ext uri="{FF2B5EF4-FFF2-40B4-BE49-F238E27FC236}">
                <a16:creationId xmlns:a16="http://schemas.microsoft.com/office/drawing/2014/main" id="{AF40AAF1-9FC3-A148-A6CA-B55E87F31084}"/>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73" r:id="rId3"/>
    <p:sldLayoutId id="2147483663" r:id="rId4"/>
    <p:sldLayoutId id="2147483664" r:id="rId5"/>
    <p:sldLayoutId id="2147483665" r:id="rId6"/>
    <p:sldLayoutId id="2147483666" r:id="rId7"/>
    <p:sldLayoutId id="2147483672" r:id="rId8"/>
  </p:sldLayoutIdLst>
  <p:txStyles>
    <p:titleStyle>
      <a:lvl1pPr algn="l" defTabSz="969963" rtl="0" eaLnBrk="0" fontAlgn="base" hangingPunct="0">
        <a:spcBef>
          <a:spcPct val="0"/>
        </a:spcBef>
        <a:spcAft>
          <a:spcPct val="0"/>
        </a:spcAft>
        <a:defRPr sz="3000" b="0" i="0" kern="1200">
          <a:solidFill>
            <a:schemeClr val="tx1"/>
          </a:solidFill>
          <a:latin typeface="Arial" panose="020B0604020202020204" pitchFamily="34" charset="0"/>
          <a:ea typeface="+mj-ea"/>
          <a:cs typeface="Arial" panose="020B0604020202020204" pitchFamily="34" charset="0"/>
        </a:defRPr>
      </a:lvl1pPr>
      <a:lvl2pPr algn="l" defTabSz="969963" rtl="0" eaLnBrk="0" fontAlgn="base" hangingPunct="0">
        <a:spcBef>
          <a:spcPct val="0"/>
        </a:spcBef>
        <a:spcAft>
          <a:spcPct val="0"/>
        </a:spcAft>
        <a:defRPr sz="3200" b="1">
          <a:solidFill>
            <a:srgbClr val="AA2B3E"/>
          </a:solidFill>
          <a:latin typeface="Arial" panose="020B0604020202020204" pitchFamily="34" charset="0"/>
        </a:defRPr>
      </a:lvl2pPr>
      <a:lvl3pPr algn="l" defTabSz="969963" rtl="0" eaLnBrk="0" fontAlgn="base" hangingPunct="0">
        <a:spcBef>
          <a:spcPct val="0"/>
        </a:spcBef>
        <a:spcAft>
          <a:spcPct val="0"/>
        </a:spcAft>
        <a:defRPr sz="3200" b="1">
          <a:solidFill>
            <a:srgbClr val="AA2B3E"/>
          </a:solidFill>
          <a:latin typeface="Arial" panose="020B0604020202020204" pitchFamily="34" charset="0"/>
        </a:defRPr>
      </a:lvl3pPr>
      <a:lvl4pPr algn="l" defTabSz="969963" rtl="0" eaLnBrk="0" fontAlgn="base" hangingPunct="0">
        <a:spcBef>
          <a:spcPct val="0"/>
        </a:spcBef>
        <a:spcAft>
          <a:spcPct val="0"/>
        </a:spcAft>
        <a:defRPr sz="3200" b="1">
          <a:solidFill>
            <a:srgbClr val="AA2B3E"/>
          </a:solidFill>
          <a:latin typeface="Arial" panose="020B0604020202020204" pitchFamily="34" charset="0"/>
        </a:defRPr>
      </a:lvl4pPr>
      <a:lvl5pPr algn="l" defTabSz="969963" rtl="0" eaLnBrk="0" fontAlgn="base" hangingPunct="0">
        <a:spcBef>
          <a:spcPct val="0"/>
        </a:spcBef>
        <a:spcAft>
          <a:spcPct val="0"/>
        </a:spcAft>
        <a:defRPr sz="3200" b="1">
          <a:solidFill>
            <a:srgbClr val="AA2B3E"/>
          </a:solidFill>
          <a:latin typeface="Arial" panose="020B0604020202020204" pitchFamily="34" charset="0"/>
        </a:defRPr>
      </a:lvl5pPr>
      <a:lvl6pPr marL="457200" algn="l" defTabSz="969963" rtl="0" eaLnBrk="0" fontAlgn="base" hangingPunct="0">
        <a:spcBef>
          <a:spcPct val="0"/>
        </a:spcBef>
        <a:spcAft>
          <a:spcPct val="0"/>
        </a:spcAft>
        <a:defRPr sz="3200" b="1">
          <a:solidFill>
            <a:srgbClr val="AA2B3E"/>
          </a:solidFill>
          <a:latin typeface="Arial" panose="020B0604020202020204" pitchFamily="34" charset="0"/>
        </a:defRPr>
      </a:lvl6pPr>
      <a:lvl7pPr marL="914400" algn="l" defTabSz="969963" rtl="0" eaLnBrk="0" fontAlgn="base" hangingPunct="0">
        <a:spcBef>
          <a:spcPct val="0"/>
        </a:spcBef>
        <a:spcAft>
          <a:spcPct val="0"/>
        </a:spcAft>
        <a:defRPr sz="3200" b="1">
          <a:solidFill>
            <a:srgbClr val="AA2B3E"/>
          </a:solidFill>
          <a:latin typeface="Arial" panose="020B0604020202020204" pitchFamily="34" charset="0"/>
        </a:defRPr>
      </a:lvl7pPr>
      <a:lvl8pPr marL="1371600" algn="l" defTabSz="969963" rtl="0" eaLnBrk="0" fontAlgn="base" hangingPunct="0">
        <a:spcBef>
          <a:spcPct val="0"/>
        </a:spcBef>
        <a:spcAft>
          <a:spcPct val="0"/>
        </a:spcAft>
        <a:defRPr sz="3200" b="1">
          <a:solidFill>
            <a:srgbClr val="AA2B3E"/>
          </a:solidFill>
          <a:latin typeface="Arial" panose="020B0604020202020204" pitchFamily="34" charset="0"/>
        </a:defRPr>
      </a:lvl8pPr>
      <a:lvl9pPr marL="1828800" algn="l" defTabSz="969963" rtl="0" eaLnBrk="0" fontAlgn="base" hangingPunct="0">
        <a:spcBef>
          <a:spcPct val="0"/>
        </a:spcBef>
        <a:spcAft>
          <a:spcPct val="0"/>
        </a:spcAft>
        <a:defRPr sz="3200" b="1">
          <a:solidFill>
            <a:srgbClr val="AA2B3E"/>
          </a:solidFill>
          <a:latin typeface="Arial" panose="020B0604020202020204" pitchFamily="34" charset="0"/>
        </a:defRPr>
      </a:lvl9pPr>
    </p:titleStyle>
    <p:bodyStyle>
      <a:lvl1pPr marL="242888" indent="-242888" algn="l" defTabSz="901700" rtl="0" eaLnBrk="0" fontAlgn="base" hangingPunct="0">
        <a:spcBef>
          <a:spcPts val="400"/>
        </a:spcBef>
        <a:spcAft>
          <a:spcPts val="200"/>
        </a:spcAft>
        <a:buClr>
          <a:schemeClr val="tx2"/>
        </a:buClr>
        <a:buSzPct val="120000"/>
        <a:buFont typeface="Lucida Grande" panose="020B0600040502020204" pitchFamily="34" charset="0"/>
        <a:buChar char="‣"/>
        <a:defRPr sz="2000" b="0" kern="1200">
          <a:solidFill>
            <a:schemeClr val="tx1"/>
          </a:solidFill>
          <a:latin typeface="+mn-lt"/>
          <a:ea typeface="+mn-ea"/>
          <a:cs typeface="+mn-cs"/>
        </a:defRPr>
      </a:lvl1pPr>
      <a:lvl2pPr marL="660400" indent="-303213" algn="l" defTabSz="901700" rtl="0" eaLnBrk="0" fontAlgn="base" hangingPunct="0">
        <a:spcBef>
          <a:spcPts val="200"/>
        </a:spcBef>
        <a:spcAft>
          <a:spcPts val="200"/>
        </a:spcAft>
        <a:buClr>
          <a:schemeClr val="tx1"/>
        </a:buClr>
        <a:buSzPct val="110000"/>
        <a:buFont typeface="Arial" panose="020B0604020202020204" pitchFamily="34" charset="0"/>
        <a:buChar char="•"/>
        <a:defRPr kern="1200">
          <a:solidFill>
            <a:schemeClr val="bg1">
              <a:lumMod val="50000"/>
            </a:schemeClr>
          </a:solidFill>
          <a:latin typeface="+mn-lt"/>
          <a:ea typeface="+mn-ea"/>
          <a:cs typeface="+mn-cs"/>
        </a:defRPr>
      </a:lvl2pPr>
      <a:lvl3pPr marL="1077913" indent="-303213" algn="l" defTabSz="901700" rtl="0" eaLnBrk="0" fontAlgn="base" hangingPunct="0">
        <a:spcBef>
          <a:spcPts val="200"/>
        </a:spcBef>
        <a:spcAft>
          <a:spcPts val="200"/>
        </a:spcAft>
        <a:buClr>
          <a:schemeClr val="accent1"/>
        </a:buClr>
        <a:buFont typeface="Arial" panose="020B0604020202020204" pitchFamily="34" charset="0"/>
        <a:buChar char="–"/>
        <a:defRPr sz="1600" b="0" kern="1200">
          <a:solidFill>
            <a:schemeClr val="bg1">
              <a:lumMod val="50000"/>
            </a:schemeClr>
          </a:solidFill>
          <a:latin typeface="+mn-lt"/>
          <a:ea typeface="+mn-ea"/>
          <a:cs typeface="+mn-cs"/>
        </a:defRPr>
      </a:lvl3pPr>
      <a:lvl4pPr marL="1438275" indent="-246063" algn="l" defTabSz="901700" rtl="0" eaLnBrk="0" fontAlgn="base" hangingPunct="0">
        <a:spcBef>
          <a:spcPts val="200"/>
        </a:spcBef>
        <a:spcAft>
          <a:spcPts val="200"/>
        </a:spcAft>
        <a:buClr>
          <a:schemeClr val="tx2"/>
        </a:buClr>
        <a:buFont typeface="Arial" panose="020B0604020202020204" pitchFamily="34" charset="0"/>
        <a:buChar char="•"/>
        <a:defRPr sz="1600" kern="1200">
          <a:solidFill>
            <a:schemeClr val="bg1">
              <a:lumMod val="50000"/>
            </a:schemeClr>
          </a:solidFill>
          <a:latin typeface="+mn-lt"/>
          <a:ea typeface="+mn-ea"/>
          <a:cs typeface="+mn-cs"/>
        </a:defRPr>
      </a:lvl4pPr>
      <a:lvl5pPr marL="1795463" indent="-242888" algn="l" defTabSz="901700" rtl="0" eaLnBrk="0" fontAlgn="base" hangingPunct="0">
        <a:spcBef>
          <a:spcPts val="200"/>
        </a:spcBef>
        <a:spcAft>
          <a:spcPts val="200"/>
        </a:spcAft>
        <a:buClr>
          <a:schemeClr val="tx2"/>
        </a:buClr>
        <a:buFont typeface="Franklin Gothic Book" panose="020B0503020102020204" pitchFamily="34" charset="0"/>
        <a:buChar char="–"/>
        <a:defRPr sz="16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cid:16513AC8-6F6F-4B6F-9401-34D94CB24C14@fios-router.home" TargetMode="External"/><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cid:9A1C9D36-2D47-4818-BE14-4BA381D007E2@fios-router.home" TargetMode="Externa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cid:E4D4A6FF-F392-4CEA-B9D0-E1E6B1880504@fios-router.home"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cid:9FDCC24C-C28E-4AE6-8651-7ED5D78454EF@fios-router.home" TargetMode="External"/><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cid:D8498380-8BA6-420C-A47B-58832AAE41AA@fios-router.home" TargetMode="Externa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cid:9B9C0C9E-F650-4130-B938-54B42F0C82AD@fios-router.home" TargetMode="External"/><Relationship Id="rId7" Type="http://schemas.openxmlformats.org/officeDocument/2006/relationships/image" Target="cid:AF8D2343-5F49-45A7-91AF-514AE774C45A@fios-router.home" TargetMode="External"/><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cid:EE192288-BEE1-4FF0-8EA4-3A1041C68E19@fios-router.home" TargetMode="Externa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cid:C94D9E13-5778-4F7E-8BE9-F698236371D1@fios-router.home"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cid:F0E973CC-A3C4-4301-89F4-AEE3DAD64FB4@fios-router.home" TargetMode="Externa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cid:A8023FDA-871D-4800-BBDC-5A29241184D0@fios-router.home" TargetMode="External"/><Relationship Id="rId7" Type="http://schemas.openxmlformats.org/officeDocument/2006/relationships/image" Target="cid:299F01A8-D416-40D8-B14F-236AA66D1463@fios-router.home"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cid:7BC69F36-2C63-404B-9D81-0D882A4E7086@fios-router.home" TargetMode="External"/><Relationship Id="rId4" Type="http://schemas.openxmlformats.org/officeDocument/2006/relationships/image" Target="../media/image6.jpeg"/><Relationship Id="rId9" Type="http://schemas.openxmlformats.org/officeDocument/2006/relationships/image" Target="cid:45D636A6-1E2F-406B-9C4E-626CEB4E3B0B@fios-router.hom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994D4-7881-B748-A059-2510940478FA}"/>
              </a:ext>
            </a:extLst>
          </p:cNvPr>
          <p:cNvSpPr>
            <a:spLocks noGrp="1"/>
          </p:cNvSpPr>
          <p:nvPr>
            <p:ph type="ctrTitle" sz="quarter"/>
          </p:nvPr>
        </p:nvSpPr>
        <p:spPr>
          <a:xfrm>
            <a:off x="603505" y="2671966"/>
            <a:ext cx="10966453" cy="461665"/>
          </a:xfrm>
        </p:spPr>
        <p:txBody>
          <a:bodyPr/>
          <a:lstStyle/>
          <a:p>
            <a:r>
              <a:rPr lang="en-US" dirty="0"/>
              <a:t>Metastatic Gastroesophageal Junctional Cancer</a:t>
            </a:r>
          </a:p>
        </p:txBody>
      </p:sp>
      <p:sp>
        <p:nvSpPr>
          <p:cNvPr id="3" name="Text Placeholder 2">
            <a:extLst>
              <a:ext uri="{FF2B5EF4-FFF2-40B4-BE49-F238E27FC236}">
                <a16:creationId xmlns:a16="http://schemas.microsoft.com/office/drawing/2014/main" id="{E71A99DC-376E-314E-9AB9-7B0DC82B2763}"/>
              </a:ext>
            </a:extLst>
          </p:cNvPr>
          <p:cNvSpPr>
            <a:spLocks noGrp="1"/>
          </p:cNvSpPr>
          <p:nvPr>
            <p:ph type="body" sz="quarter" idx="10"/>
          </p:nvPr>
        </p:nvSpPr>
        <p:spPr>
          <a:xfrm>
            <a:off x="603250" y="6343125"/>
            <a:ext cx="10966453" cy="242039"/>
          </a:xfrm>
        </p:spPr>
        <p:txBody>
          <a:bodyPr/>
          <a:lstStyle/>
          <a:p>
            <a:r>
              <a:rPr lang="en-US" dirty="0"/>
              <a:t>Division of Hematology/Oncology</a:t>
            </a:r>
          </a:p>
        </p:txBody>
      </p:sp>
      <p:sp>
        <p:nvSpPr>
          <p:cNvPr id="4" name="Text Placeholder 3">
            <a:extLst>
              <a:ext uri="{FF2B5EF4-FFF2-40B4-BE49-F238E27FC236}">
                <a16:creationId xmlns:a16="http://schemas.microsoft.com/office/drawing/2014/main" id="{800FB138-FDCA-B540-80A4-ADDF0489667A}"/>
              </a:ext>
            </a:extLst>
          </p:cNvPr>
          <p:cNvSpPr>
            <a:spLocks noGrp="1"/>
          </p:cNvSpPr>
          <p:nvPr>
            <p:ph type="body" sz="quarter" idx="11"/>
          </p:nvPr>
        </p:nvSpPr>
        <p:spPr>
          <a:xfrm>
            <a:off x="603250" y="3936230"/>
            <a:ext cx="10966450" cy="938719"/>
          </a:xfrm>
        </p:spPr>
        <p:txBody>
          <a:bodyPr/>
          <a:lstStyle/>
          <a:p>
            <a:r>
              <a:rPr lang="en-US" dirty="0"/>
              <a:t>Jennifer Eads, MD</a:t>
            </a:r>
          </a:p>
          <a:p>
            <a:r>
              <a:rPr lang="en-US" dirty="0"/>
              <a:t>Associate Professor of Medicine</a:t>
            </a:r>
          </a:p>
          <a:p>
            <a:r>
              <a:rPr lang="en-US" dirty="0"/>
              <a:t>Physician Lead GI Clinical Research</a:t>
            </a:r>
          </a:p>
          <a:p>
            <a:r>
              <a:rPr lang="en-US" dirty="0"/>
              <a:t>Director, Neuroendocrine Tumor Program</a:t>
            </a:r>
          </a:p>
        </p:txBody>
      </p:sp>
      <p:sp>
        <p:nvSpPr>
          <p:cNvPr id="5" name="Content Placeholder 4">
            <a:extLst>
              <a:ext uri="{FF2B5EF4-FFF2-40B4-BE49-F238E27FC236}">
                <a16:creationId xmlns:a16="http://schemas.microsoft.com/office/drawing/2014/main" id="{3F0D2EAE-CCC1-9B49-BE60-56184D88E7E5}"/>
              </a:ext>
            </a:extLst>
          </p:cNvPr>
          <p:cNvSpPr>
            <a:spLocks noGrp="1"/>
          </p:cNvSpPr>
          <p:nvPr>
            <p:ph sz="quarter" idx="12"/>
          </p:nvPr>
        </p:nvSpPr>
        <p:spPr>
          <a:xfrm>
            <a:off x="603250" y="5322316"/>
            <a:ext cx="10966450" cy="213551"/>
          </a:xfrm>
        </p:spPr>
        <p:txBody>
          <a:bodyPr/>
          <a:lstStyle/>
          <a:p>
            <a:r>
              <a:rPr lang="en-US" dirty="0"/>
              <a:t>Pennsylvania Society of Oncology and Hematology Annual Scientific Meeting</a:t>
            </a:r>
          </a:p>
          <a:p>
            <a:r>
              <a:rPr lang="en-US" dirty="0"/>
              <a:t>October 7, 2022</a:t>
            </a:r>
          </a:p>
        </p:txBody>
      </p:sp>
    </p:spTree>
    <p:extLst>
      <p:ext uri="{BB962C8B-B14F-4D97-AF65-F5344CB8AC3E}">
        <p14:creationId xmlns:p14="http://schemas.microsoft.com/office/powerpoint/2010/main" val="785662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68" y="476872"/>
            <a:ext cx="11074576" cy="923330"/>
          </a:xfrm>
        </p:spPr>
        <p:txBody>
          <a:bodyPr/>
          <a:lstStyle/>
          <a:p>
            <a:pPr algn="ctr"/>
            <a:r>
              <a:rPr lang="en-US" dirty="0"/>
              <a:t>Survival Outcomes Favorable for all Primary Groups</a:t>
            </a:r>
            <a:br>
              <a:rPr lang="en-US" dirty="0"/>
            </a:br>
            <a:r>
              <a:rPr lang="en-US" dirty="0"/>
              <a:t>KEYNOTE-590</a:t>
            </a:r>
          </a:p>
        </p:txBody>
      </p:sp>
      <p:pic>
        <p:nvPicPr>
          <p:cNvPr id="4" name="39465B71-C528-4773-935D-EAD18CBF9193" descr="cid:16513AC8-6F6F-4B6F-9401-34D94CB24C14@fios-router.home"/>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243" y="1920959"/>
            <a:ext cx="2819400" cy="2582656"/>
          </a:xfrm>
          <a:prstGeom prst="rect">
            <a:avLst/>
          </a:prstGeom>
          <a:noFill/>
          <a:extLst>
            <a:ext uri="{909E8E84-426E-40DD-AFC4-6F175D3DCCD1}">
              <a14:hiddenFill xmlns:a14="http://schemas.microsoft.com/office/drawing/2010/main">
                <a:solidFill>
                  <a:srgbClr val="FFFFFF"/>
                </a:solidFill>
              </a14:hiddenFill>
            </a:ext>
          </a:extLst>
        </p:spPr>
      </p:pic>
      <p:pic>
        <p:nvPicPr>
          <p:cNvPr id="5" name="D0C77FB0-5748-4489-954E-0CE3B2E6079D" descr="cid:9A1C9D36-2D47-4818-BE14-4BA381D007E2@fios-router.home"/>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017012" y="1658858"/>
            <a:ext cx="2446020" cy="383172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327797" y="2114187"/>
            <a:ext cx="2438400" cy="2677656"/>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1"/>
                </a:solidFill>
              </a:rPr>
              <a:t>Trial was positive for all primary endpoints</a:t>
            </a: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r>
              <a:rPr lang="en-US" sz="1400" dirty="0">
                <a:solidFill>
                  <a:schemeClr val="tx1"/>
                </a:solidFill>
              </a:rPr>
              <a:t>Subgroup analysis showed improved PFS for adenocarcinoma population </a:t>
            </a: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r>
              <a:rPr lang="en-US" sz="1400" dirty="0">
                <a:solidFill>
                  <a:schemeClr val="tx1"/>
                </a:solidFill>
              </a:rPr>
              <a:t>Study was not powered to detect differences in adenocarcinoma patients specifically</a:t>
            </a:r>
          </a:p>
        </p:txBody>
      </p:sp>
      <p:sp>
        <p:nvSpPr>
          <p:cNvPr id="7" name="TextBox 6"/>
          <p:cNvSpPr txBox="1"/>
          <p:nvPr/>
        </p:nvSpPr>
        <p:spPr>
          <a:xfrm>
            <a:off x="1150683" y="4530233"/>
            <a:ext cx="2636520" cy="523220"/>
          </a:xfrm>
          <a:prstGeom prst="rect">
            <a:avLst/>
          </a:prstGeom>
          <a:noFill/>
        </p:spPr>
        <p:txBody>
          <a:bodyPr wrap="square" rtlCol="0">
            <a:spAutoFit/>
          </a:bodyPr>
          <a:lstStyle/>
          <a:p>
            <a:pPr algn="ctr"/>
            <a:r>
              <a:rPr lang="en-US" sz="1400" dirty="0">
                <a:solidFill>
                  <a:schemeClr val="tx1"/>
                </a:solidFill>
              </a:rPr>
              <a:t>Overall Survival in all randomized patients</a:t>
            </a:r>
          </a:p>
        </p:txBody>
      </p:sp>
      <p:sp>
        <p:nvSpPr>
          <p:cNvPr id="8" name="TextBox 7"/>
          <p:cNvSpPr txBox="1"/>
          <p:nvPr/>
        </p:nvSpPr>
        <p:spPr>
          <a:xfrm>
            <a:off x="0" y="6581001"/>
            <a:ext cx="2063385" cy="276999"/>
          </a:xfrm>
          <a:prstGeom prst="rect">
            <a:avLst/>
          </a:prstGeom>
          <a:noFill/>
        </p:spPr>
        <p:txBody>
          <a:bodyPr wrap="none" rtlCol="0">
            <a:spAutoFit/>
          </a:bodyPr>
          <a:lstStyle/>
          <a:p>
            <a:r>
              <a:rPr lang="en-US" sz="1200" dirty="0">
                <a:solidFill>
                  <a:schemeClr val="bg1">
                    <a:lumMod val="50000"/>
                  </a:schemeClr>
                </a:solidFill>
              </a:rPr>
              <a:t>Sun J-M, et al. Lancet 2021</a:t>
            </a:r>
          </a:p>
        </p:txBody>
      </p:sp>
      <p:sp>
        <p:nvSpPr>
          <p:cNvPr id="9" name="Rectangle 8"/>
          <p:cNvSpPr/>
          <p:nvPr/>
        </p:nvSpPr>
        <p:spPr>
          <a:xfrm>
            <a:off x="5077972" y="2916160"/>
            <a:ext cx="2324100" cy="83820"/>
          </a:xfrm>
          <a:prstGeom prst="rect">
            <a:avLst/>
          </a:prstGeom>
          <a:noFill/>
          <a:ln w="127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069346" y="4667321"/>
            <a:ext cx="2324100" cy="83820"/>
          </a:xfrm>
          <a:prstGeom prst="rect">
            <a:avLst/>
          </a:prstGeom>
          <a:noFill/>
          <a:ln w="127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8299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Favorable Progression Free Survival in ATTRACTION-4</a:t>
            </a:r>
          </a:p>
        </p:txBody>
      </p:sp>
      <p:sp>
        <p:nvSpPr>
          <p:cNvPr id="4" name="TextBox 3"/>
          <p:cNvSpPr txBox="1"/>
          <p:nvPr/>
        </p:nvSpPr>
        <p:spPr>
          <a:xfrm>
            <a:off x="1117963" y="1867608"/>
            <a:ext cx="1779563" cy="1569660"/>
          </a:xfrm>
          <a:prstGeom prst="rect">
            <a:avLst/>
          </a:prstGeom>
          <a:noFill/>
        </p:spPr>
        <p:txBody>
          <a:bodyPr wrap="square" rtlCol="0">
            <a:spAutoFit/>
          </a:bodyPr>
          <a:lstStyle/>
          <a:p>
            <a:pPr algn="ctr"/>
            <a:r>
              <a:rPr lang="en-US" sz="1200" dirty="0">
                <a:solidFill>
                  <a:schemeClr val="tx1"/>
                </a:solidFill>
              </a:rPr>
              <a:t>Patients with </a:t>
            </a:r>
            <a:r>
              <a:rPr lang="en-US" sz="1200" dirty="0" err="1">
                <a:solidFill>
                  <a:schemeClr val="tx1"/>
                </a:solidFill>
              </a:rPr>
              <a:t>unresectable</a:t>
            </a:r>
            <a:r>
              <a:rPr lang="en-US" sz="1200" dirty="0">
                <a:solidFill>
                  <a:schemeClr val="tx1"/>
                </a:solidFill>
              </a:rPr>
              <a:t>, advanced or metastatic gastric or gastroesophageal junction adenocarcinoma, Her2 negative</a:t>
            </a:r>
          </a:p>
        </p:txBody>
      </p:sp>
      <p:sp>
        <p:nvSpPr>
          <p:cNvPr id="5" name="Rectangle 4"/>
          <p:cNvSpPr/>
          <p:nvPr/>
        </p:nvSpPr>
        <p:spPr>
          <a:xfrm>
            <a:off x="1117963" y="1698210"/>
            <a:ext cx="1779563" cy="1916104"/>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3460735" y="1756241"/>
            <a:ext cx="2973449" cy="646331"/>
          </a:xfrm>
          <a:prstGeom prst="rect">
            <a:avLst/>
          </a:prstGeom>
          <a:noFill/>
        </p:spPr>
        <p:txBody>
          <a:bodyPr wrap="square" rtlCol="0">
            <a:spAutoFit/>
          </a:bodyPr>
          <a:lstStyle/>
          <a:p>
            <a:pPr algn="ctr"/>
            <a:r>
              <a:rPr lang="en-US" sz="1200" dirty="0" err="1">
                <a:solidFill>
                  <a:schemeClr val="tx1"/>
                </a:solidFill>
              </a:rPr>
              <a:t>Oxaliplatin</a:t>
            </a:r>
            <a:r>
              <a:rPr lang="en-US" sz="1200" dirty="0">
                <a:solidFill>
                  <a:schemeClr val="tx1"/>
                </a:solidFill>
              </a:rPr>
              <a:t> and either </a:t>
            </a:r>
            <a:r>
              <a:rPr lang="en-US" sz="1200" dirty="0" err="1">
                <a:solidFill>
                  <a:schemeClr val="tx1"/>
                </a:solidFill>
              </a:rPr>
              <a:t>capecitabine</a:t>
            </a:r>
            <a:r>
              <a:rPr lang="en-US" sz="1200" dirty="0">
                <a:solidFill>
                  <a:schemeClr val="tx1"/>
                </a:solidFill>
              </a:rPr>
              <a:t> or S-1 chemotherapy plus </a:t>
            </a:r>
            <a:r>
              <a:rPr lang="en-US" sz="1200" dirty="0" err="1">
                <a:solidFill>
                  <a:schemeClr val="tx1"/>
                </a:solidFill>
              </a:rPr>
              <a:t>nivolumab</a:t>
            </a:r>
            <a:r>
              <a:rPr lang="en-US" sz="1200" dirty="0">
                <a:solidFill>
                  <a:schemeClr val="tx1"/>
                </a:solidFill>
              </a:rPr>
              <a:t> 360 mg every 3 weeks</a:t>
            </a:r>
          </a:p>
        </p:txBody>
      </p:sp>
      <p:sp>
        <p:nvSpPr>
          <p:cNvPr id="7" name="Rectangle 6"/>
          <p:cNvSpPr/>
          <p:nvPr/>
        </p:nvSpPr>
        <p:spPr>
          <a:xfrm>
            <a:off x="3426653" y="1698210"/>
            <a:ext cx="3038011" cy="759651"/>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Rectangle 7"/>
          <p:cNvSpPr/>
          <p:nvPr/>
        </p:nvSpPr>
        <p:spPr>
          <a:xfrm>
            <a:off x="3426653" y="2869345"/>
            <a:ext cx="3038011" cy="744969"/>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9" name="Straight Arrow Connector 8"/>
          <p:cNvCxnSpPr>
            <a:stCxn id="5" idx="3"/>
            <a:endCxn id="7" idx="1"/>
          </p:cNvCxnSpPr>
          <p:nvPr/>
        </p:nvCxnSpPr>
        <p:spPr>
          <a:xfrm flipV="1">
            <a:off x="2897526" y="2078036"/>
            <a:ext cx="529127" cy="578226"/>
          </a:xfrm>
          <a:prstGeom prst="straightConnector1">
            <a:avLst/>
          </a:prstGeom>
          <a:ln w="12700">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5" idx="3"/>
            <a:endCxn id="8" idx="1"/>
          </p:cNvCxnSpPr>
          <p:nvPr/>
        </p:nvCxnSpPr>
        <p:spPr>
          <a:xfrm>
            <a:off x="2897526" y="2656262"/>
            <a:ext cx="529127" cy="585568"/>
          </a:xfrm>
          <a:prstGeom prst="straightConnector1">
            <a:avLst/>
          </a:prstGeom>
          <a:ln w="12700">
            <a:tailEnd type="triangl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712909" y="3620795"/>
            <a:ext cx="614271" cy="276999"/>
          </a:xfrm>
          <a:prstGeom prst="rect">
            <a:avLst/>
          </a:prstGeom>
          <a:noFill/>
        </p:spPr>
        <p:txBody>
          <a:bodyPr wrap="none" rtlCol="0">
            <a:spAutoFit/>
          </a:bodyPr>
          <a:lstStyle/>
          <a:p>
            <a:r>
              <a:rPr lang="en-US" sz="1200" dirty="0">
                <a:solidFill>
                  <a:schemeClr val="tx1"/>
                </a:solidFill>
              </a:rPr>
              <a:t>n=724</a:t>
            </a:r>
          </a:p>
        </p:txBody>
      </p:sp>
      <p:sp>
        <p:nvSpPr>
          <p:cNvPr id="12" name="TextBox 11"/>
          <p:cNvSpPr txBox="1"/>
          <p:nvPr/>
        </p:nvSpPr>
        <p:spPr>
          <a:xfrm>
            <a:off x="3468355" y="2914481"/>
            <a:ext cx="2973449" cy="646331"/>
          </a:xfrm>
          <a:prstGeom prst="rect">
            <a:avLst/>
          </a:prstGeom>
          <a:noFill/>
        </p:spPr>
        <p:txBody>
          <a:bodyPr wrap="square" rtlCol="0">
            <a:spAutoFit/>
          </a:bodyPr>
          <a:lstStyle/>
          <a:p>
            <a:pPr algn="ctr"/>
            <a:r>
              <a:rPr lang="en-US" sz="1200" dirty="0" err="1">
                <a:solidFill>
                  <a:schemeClr val="tx1"/>
                </a:solidFill>
              </a:rPr>
              <a:t>Oxaliplatin</a:t>
            </a:r>
            <a:r>
              <a:rPr lang="en-US" sz="1200" dirty="0">
                <a:solidFill>
                  <a:schemeClr val="tx1"/>
                </a:solidFill>
              </a:rPr>
              <a:t> and either </a:t>
            </a:r>
            <a:r>
              <a:rPr lang="en-US" sz="1200" dirty="0" err="1">
                <a:solidFill>
                  <a:schemeClr val="tx1"/>
                </a:solidFill>
              </a:rPr>
              <a:t>capecitabine</a:t>
            </a:r>
            <a:r>
              <a:rPr lang="en-US" sz="1200" dirty="0">
                <a:solidFill>
                  <a:schemeClr val="tx1"/>
                </a:solidFill>
              </a:rPr>
              <a:t> or S-1 chemotherapy plus </a:t>
            </a:r>
            <a:r>
              <a:rPr lang="en-US" sz="1200" dirty="0" err="1">
                <a:solidFill>
                  <a:schemeClr val="tx1"/>
                </a:solidFill>
              </a:rPr>
              <a:t>nivolumab</a:t>
            </a:r>
            <a:r>
              <a:rPr lang="en-US" sz="1200" dirty="0">
                <a:solidFill>
                  <a:schemeClr val="tx1"/>
                </a:solidFill>
              </a:rPr>
              <a:t> 360 mg every 3 weeks</a:t>
            </a:r>
          </a:p>
        </p:txBody>
      </p:sp>
      <p:pic>
        <p:nvPicPr>
          <p:cNvPr id="13" name="46188CCF-7B89-4678-8D56-156EC58C5C1C" descr="cid:E4D4A6FF-F392-4CEA-B9D0-E1E6B1880504@fios-router.home"/>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313619" y="1784878"/>
            <a:ext cx="3710940" cy="277425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625290" y="4169037"/>
            <a:ext cx="4724400" cy="1169551"/>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1"/>
                </a:solidFill>
              </a:rPr>
              <a:t>Significant improvement in PFS with immunotherapy (10.45 months vs 8.34 months favoring IO)</a:t>
            </a: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r>
              <a:rPr lang="en-US" sz="1400" dirty="0">
                <a:solidFill>
                  <a:schemeClr val="tx1"/>
                </a:solidFill>
              </a:rPr>
              <a:t>No improvement in OS but OS was also unusually long in this study at &gt; 17 months</a:t>
            </a:r>
          </a:p>
        </p:txBody>
      </p:sp>
      <p:sp>
        <p:nvSpPr>
          <p:cNvPr id="15" name="TextBox 14"/>
          <p:cNvSpPr txBox="1"/>
          <p:nvPr/>
        </p:nvSpPr>
        <p:spPr>
          <a:xfrm>
            <a:off x="0" y="6581001"/>
            <a:ext cx="2575513" cy="276999"/>
          </a:xfrm>
          <a:prstGeom prst="rect">
            <a:avLst/>
          </a:prstGeom>
          <a:noFill/>
        </p:spPr>
        <p:txBody>
          <a:bodyPr wrap="none" rtlCol="0">
            <a:spAutoFit/>
          </a:bodyPr>
          <a:lstStyle/>
          <a:p>
            <a:r>
              <a:rPr lang="en-US" sz="1200" dirty="0">
                <a:solidFill>
                  <a:schemeClr val="bg1">
                    <a:lumMod val="50000"/>
                  </a:schemeClr>
                </a:solidFill>
              </a:rPr>
              <a:t>Kang Y-K, et al. Lancet </a:t>
            </a:r>
            <a:r>
              <a:rPr lang="en-US" sz="1200" dirty="0" err="1">
                <a:solidFill>
                  <a:schemeClr val="bg1">
                    <a:lumMod val="50000"/>
                  </a:schemeClr>
                </a:solidFill>
              </a:rPr>
              <a:t>Oncol</a:t>
            </a:r>
            <a:r>
              <a:rPr lang="en-US" sz="1200" dirty="0">
                <a:solidFill>
                  <a:schemeClr val="bg1">
                    <a:lumMod val="50000"/>
                  </a:schemeClr>
                </a:solidFill>
              </a:rPr>
              <a:t> 2022</a:t>
            </a:r>
          </a:p>
        </p:txBody>
      </p:sp>
    </p:spTree>
    <p:extLst>
      <p:ext uri="{BB962C8B-B14F-4D97-AF65-F5344CB8AC3E}">
        <p14:creationId xmlns:p14="http://schemas.microsoft.com/office/powerpoint/2010/main" val="3605578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Front-line Chemotherapy in Her2 positive Gastric Cancer</a:t>
            </a:r>
          </a:p>
        </p:txBody>
      </p:sp>
      <p:sp>
        <p:nvSpPr>
          <p:cNvPr id="4" name="Content Placeholder 3"/>
          <p:cNvSpPr>
            <a:spLocks noGrp="1"/>
          </p:cNvSpPr>
          <p:nvPr>
            <p:ph idx="1"/>
          </p:nvPr>
        </p:nvSpPr>
        <p:spPr/>
        <p:txBody>
          <a:bodyPr/>
          <a:lstStyle/>
          <a:p>
            <a:r>
              <a:rPr lang="en-US" dirty="0"/>
              <a:t>Treatment standard has been chemotherapy plus </a:t>
            </a:r>
            <a:r>
              <a:rPr lang="en-US" dirty="0" err="1"/>
              <a:t>trastuzumab</a:t>
            </a:r>
            <a:r>
              <a:rPr lang="en-US" dirty="0"/>
              <a:t> based on the TOGA trial</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Is there a role for immune checkpoint inhibitor therapy in this population?</a:t>
            </a:r>
          </a:p>
        </p:txBody>
      </p:sp>
      <p:pic>
        <p:nvPicPr>
          <p:cNvPr id="5" name="E3730CE8-BCF0-4126-AA89-D41D97F90E03" descr="cid:9FDCC24C-C28E-4AE6-8651-7ED5D78454EF@fios-router.home"/>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44061" y="1750726"/>
            <a:ext cx="4611563" cy="3097319"/>
          </a:xfrm>
          <a:prstGeom prst="rect">
            <a:avLst/>
          </a:prstGeom>
          <a:noFill/>
          <a:extLst>
            <a:ext uri="{909E8E84-426E-40DD-AFC4-6F175D3DCCD1}">
              <a14:hiddenFill xmlns:a14="http://schemas.microsoft.com/office/drawing/2010/main">
                <a:solidFill>
                  <a:srgbClr val="FFFFFF"/>
                </a:solidFill>
              </a14:hiddenFill>
            </a:ext>
          </a:extLst>
        </p:spPr>
      </p:pic>
      <p:pic>
        <p:nvPicPr>
          <p:cNvPr id="6" name="399822CB-223D-4280-AA68-E5B847483664" descr="cid:D8498380-8BA6-420C-A47B-58832AAE41AA@fios-router.home"/>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288656" y="1760017"/>
            <a:ext cx="4325391" cy="308802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6581001"/>
            <a:ext cx="2105833" cy="276999"/>
          </a:xfrm>
          <a:prstGeom prst="rect">
            <a:avLst/>
          </a:prstGeom>
          <a:noFill/>
        </p:spPr>
        <p:txBody>
          <a:bodyPr wrap="none" rtlCol="0">
            <a:spAutoFit/>
          </a:bodyPr>
          <a:lstStyle/>
          <a:p>
            <a:r>
              <a:rPr lang="en-US" sz="1200" dirty="0">
                <a:solidFill>
                  <a:schemeClr val="bg1">
                    <a:lumMod val="50000"/>
                  </a:schemeClr>
                </a:solidFill>
              </a:rPr>
              <a:t>Bang Y-J, et al. Lancet 2010</a:t>
            </a:r>
          </a:p>
        </p:txBody>
      </p:sp>
    </p:spTree>
    <p:extLst>
      <p:ext uri="{BB962C8B-B14F-4D97-AF65-F5344CB8AC3E}">
        <p14:creationId xmlns:p14="http://schemas.microsoft.com/office/powerpoint/2010/main" val="555379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68" y="476872"/>
            <a:ext cx="11074576" cy="369332"/>
          </a:xfrm>
        </p:spPr>
        <p:txBody>
          <a:bodyPr/>
          <a:lstStyle/>
          <a:p>
            <a:r>
              <a:rPr lang="en-US" sz="2400" dirty="0"/>
              <a:t>Chemotherapy plus </a:t>
            </a:r>
            <a:r>
              <a:rPr lang="en-US" sz="2400" dirty="0" err="1"/>
              <a:t>trastuzumab</a:t>
            </a:r>
            <a:r>
              <a:rPr lang="en-US" sz="2400" dirty="0"/>
              <a:t> plus immune checkpoint inhibitor therapy</a:t>
            </a:r>
          </a:p>
        </p:txBody>
      </p:sp>
      <p:pic>
        <p:nvPicPr>
          <p:cNvPr id="4" name="01C88E76-991A-48E4-8036-5B1F243647C5" descr="cid:9B9C0C9E-F650-4130-B938-54B42F0C82AD@fios-router.home"/>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486243" y="828354"/>
            <a:ext cx="4811681" cy="2348830"/>
          </a:xfrm>
          <a:prstGeom prst="rect">
            <a:avLst/>
          </a:prstGeom>
          <a:noFill/>
          <a:extLst>
            <a:ext uri="{909E8E84-426E-40DD-AFC4-6F175D3DCCD1}">
              <a14:hiddenFill xmlns:a14="http://schemas.microsoft.com/office/drawing/2010/main">
                <a:solidFill>
                  <a:srgbClr val="FFFFFF"/>
                </a:solidFill>
              </a14:hiddenFill>
            </a:ext>
          </a:extLst>
        </p:spPr>
      </p:pic>
      <p:pic>
        <p:nvPicPr>
          <p:cNvPr id="5" name="5F18A098-3070-4A87-A568-7027DCE0C9E7" descr="cid:EE192288-BEE1-4FF0-8EA4-3A1041C68E19@fios-router.home"/>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838612" y="3159334"/>
            <a:ext cx="5950215" cy="246508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788827" y="1087194"/>
            <a:ext cx="4325812" cy="4401205"/>
          </a:xfrm>
          <a:prstGeom prst="rect">
            <a:avLst/>
          </a:prstGeom>
          <a:noFill/>
        </p:spPr>
        <p:txBody>
          <a:bodyPr wrap="square" rtlCol="0">
            <a:spAutoFit/>
          </a:bodyPr>
          <a:lstStyle/>
          <a:p>
            <a:r>
              <a:rPr lang="en-US" sz="1400" dirty="0">
                <a:solidFill>
                  <a:schemeClr val="tx1"/>
                </a:solidFill>
              </a:rPr>
              <a:t>Single arm phase II trial</a:t>
            </a:r>
          </a:p>
          <a:p>
            <a:pPr marL="285750" indent="-285750">
              <a:buFont typeface="Arial" panose="020B0604020202020204" pitchFamily="34" charset="0"/>
              <a:buChar char="•"/>
            </a:pPr>
            <a:r>
              <a:rPr lang="en-US" sz="1400" dirty="0">
                <a:solidFill>
                  <a:schemeClr val="tx1"/>
                </a:solidFill>
              </a:rPr>
              <a:t>37 patients</a:t>
            </a:r>
          </a:p>
          <a:p>
            <a:pPr marL="285750" indent="-285750">
              <a:buFont typeface="Arial" panose="020B0604020202020204" pitchFamily="34" charset="0"/>
              <a:buChar char="•"/>
            </a:pPr>
            <a:r>
              <a:rPr lang="en-US" sz="1400" dirty="0">
                <a:solidFill>
                  <a:schemeClr val="tx1"/>
                </a:solidFill>
              </a:rPr>
              <a:t>Treatment regimen</a:t>
            </a:r>
          </a:p>
          <a:p>
            <a:pPr marL="742950" lvl="1" indent="-285750">
              <a:buFont typeface="Arial" panose="020B0604020202020204" pitchFamily="34" charset="0"/>
              <a:buChar char="•"/>
            </a:pPr>
            <a:r>
              <a:rPr lang="en-US" sz="1400" dirty="0" err="1">
                <a:solidFill>
                  <a:schemeClr val="tx1"/>
                </a:solidFill>
              </a:rPr>
              <a:t>Pembro</a:t>
            </a:r>
            <a:r>
              <a:rPr lang="en-US" sz="1400" dirty="0">
                <a:solidFill>
                  <a:schemeClr val="tx1"/>
                </a:solidFill>
              </a:rPr>
              <a:t> 200 mg + </a:t>
            </a:r>
            <a:r>
              <a:rPr lang="en-US" sz="1400" dirty="0" err="1">
                <a:solidFill>
                  <a:schemeClr val="tx1"/>
                </a:solidFill>
              </a:rPr>
              <a:t>trastuzumab</a:t>
            </a:r>
            <a:r>
              <a:rPr lang="en-US" sz="1400" dirty="0">
                <a:solidFill>
                  <a:schemeClr val="tx1"/>
                </a:solidFill>
              </a:rPr>
              <a:t> 8mg/kg loading dose, followed by</a:t>
            </a:r>
          </a:p>
          <a:p>
            <a:pPr marL="742950" lvl="1" indent="-285750">
              <a:buFont typeface="Arial" panose="020B0604020202020204" pitchFamily="34" charset="0"/>
              <a:buChar char="•"/>
            </a:pPr>
            <a:r>
              <a:rPr lang="en-US" sz="1400" dirty="0">
                <a:solidFill>
                  <a:schemeClr val="tx1"/>
                </a:solidFill>
              </a:rPr>
              <a:t>Platinum/</a:t>
            </a:r>
            <a:r>
              <a:rPr lang="en-US" sz="1400" dirty="0" err="1">
                <a:solidFill>
                  <a:schemeClr val="tx1"/>
                </a:solidFill>
              </a:rPr>
              <a:t>fluoropyrimidine</a:t>
            </a:r>
            <a:r>
              <a:rPr lang="en-US" sz="1400" dirty="0">
                <a:solidFill>
                  <a:schemeClr val="tx1"/>
                </a:solidFill>
              </a:rPr>
              <a:t> chemotherapy plus </a:t>
            </a:r>
            <a:r>
              <a:rPr lang="en-US" sz="1400" dirty="0" err="1">
                <a:solidFill>
                  <a:schemeClr val="tx1"/>
                </a:solidFill>
              </a:rPr>
              <a:t>pembro</a:t>
            </a:r>
            <a:r>
              <a:rPr lang="en-US" sz="1400" dirty="0">
                <a:solidFill>
                  <a:schemeClr val="tx1"/>
                </a:solidFill>
              </a:rPr>
              <a:t> 200 mg and </a:t>
            </a:r>
            <a:r>
              <a:rPr lang="en-US" sz="1400" dirty="0" err="1">
                <a:solidFill>
                  <a:schemeClr val="tx1"/>
                </a:solidFill>
              </a:rPr>
              <a:t>trastuzumab</a:t>
            </a:r>
            <a:r>
              <a:rPr lang="en-US" sz="1400" dirty="0">
                <a:solidFill>
                  <a:schemeClr val="tx1"/>
                </a:solidFill>
              </a:rPr>
              <a:t> 6 mg/kg every 3W</a:t>
            </a:r>
          </a:p>
          <a:p>
            <a:pPr marL="1657350" lvl="3" indent="-285750">
              <a:buFont typeface="Arial" panose="020B0604020202020204" pitchFamily="34" charset="0"/>
              <a:buChar char="•"/>
            </a:pPr>
            <a:r>
              <a:rPr lang="en-US" sz="1400" dirty="0" err="1">
                <a:solidFill>
                  <a:schemeClr val="tx1"/>
                </a:solidFill>
              </a:rPr>
              <a:t>mPFS</a:t>
            </a:r>
            <a:r>
              <a:rPr lang="en-US" sz="1400" dirty="0">
                <a:solidFill>
                  <a:schemeClr val="tx1"/>
                </a:solidFill>
              </a:rPr>
              <a:t>: 13.0 months</a:t>
            </a:r>
          </a:p>
          <a:p>
            <a:pPr marL="1657350" lvl="3" indent="-285750">
              <a:buFont typeface="Arial" panose="020B0604020202020204" pitchFamily="34" charset="0"/>
              <a:buChar char="•"/>
            </a:pPr>
            <a:r>
              <a:rPr lang="en-US" sz="1400" dirty="0" err="1">
                <a:solidFill>
                  <a:schemeClr val="tx1"/>
                </a:solidFill>
              </a:rPr>
              <a:t>mOS</a:t>
            </a:r>
            <a:r>
              <a:rPr lang="en-US" sz="1400" dirty="0">
                <a:solidFill>
                  <a:schemeClr val="tx1"/>
                </a:solidFill>
              </a:rPr>
              <a:t>: 27.3 months</a:t>
            </a:r>
          </a:p>
          <a:p>
            <a:pPr marL="1657350" lvl="3" indent="-285750">
              <a:buFont typeface="Arial" panose="020B0604020202020204" pitchFamily="34" charset="0"/>
              <a:buChar char="•"/>
            </a:pPr>
            <a:r>
              <a:rPr lang="en-US" sz="1400" dirty="0">
                <a:solidFill>
                  <a:schemeClr val="tx1"/>
                </a:solidFill>
              </a:rPr>
              <a:t>ORR: 91%; DCR: 100%</a:t>
            </a:r>
          </a:p>
          <a:p>
            <a:pPr marL="1657350" lvl="3" indent="-285750">
              <a:buFont typeface="Arial" panose="020B0604020202020204" pitchFamily="34" charset="0"/>
              <a:buChar char="•"/>
            </a:pPr>
            <a:endParaRPr lang="en-US" sz="1400" dirty="0">
              <a:solidFill>
                <a:schemeClr val="tx1"/>
              </a:solidFill>
            </a:endParaRPr>
          </a:p>
          <a:p>
            <a:pPr marL="1657350" lvl="3" indent="-285750">
              <a:buFont typeface="Arial" panose="020B0604020202020204" pitchFamily="34" charset="0"/>
              <a:buChar char="•"/>
            </a:pPr>
            <a:r>
              <a:rPr lang="en-US" sz="1400" dirty="0">
                <a:solidFill>
                  <a:schemeClr val="tx1"/>
                </a:solidFill>
              </a:rPr>
              <a:t>Ongoing phase III trial</a:t>
            </a:r>
          </a:p>
          <a:p>
            <a:pPr marL="2114550" lvl="4" indent="-285750">
              <a:buFont typeface="Arial" panose="020B0604020202020204" pitchFamily="34" charset="0"/>
              <a:buChar char="•"/>
            </a:pPr>
            <a:r>
              <a:rPr lang="en-US" sz="1400" dirty="0">
                <a:solidFill>
                  <a:schemeClr val="tx1"/>
                </a:solidFill>
              </a:rPr>
              <a:t>RR 74.4% with </a:t>
            </a:r>
            <a:r>
              <a:rPr lang="en-US" sz="1400" dirty="0" err="1">
                <a:solidFill>
                  <a:schemeClr val="tx1"/>
                </a:solidFill>
              </a:rPr>
              <a:t>pembro</a:t>
            </a:r>
            <a:r>
              <a:rPr lang="en-US" sz="1400" dirty="0">
                <a:solidFill>
                  <a:schemeClr val="tx1"/>
                </a:solidFill>
              </a:rPr>
              <a:t> vs 51.9% with placebo</a:t>
            </a:r>
          </a:p>
          <a:p>
            <a:pPr marL="2114550" lvl="4" indent="-285750">
              <a:buFont typeface="Arial" panose="020B0604020202020204" pitchFamily="34" charset="0"/>
              <a:buChar char="•"/>
            </a:pPr>
            <a:endParaRPr lang="en-US" sz="1400" dirty="0">
              <a:solidFill>
                <a:schemeClr val="tx1"/>
              </a:solidFill>
            </a:endParaRPr>
          </a:p>
          <a:p>
            <a:pPr marL="2114550" lvl="4" indent="-285750">
              <a:buFont typeface="Arial" panose="020B0604020202020204" pitchFamily="34" charset="0"/>
              <a:buChar char="•"/>
            </a:pPr>
            <a:r>
              <a:rPr lang="en-US" sz="1400" b="1" dirty="0">
                <a:solidFill>
                  <a:schemeClr val="tx1"/>
                </a:solidFill>
              </a:rPr>
              <a:t>Chemo/</a:t>
            </a:r>
            <a:r>
              <a:rPr lang="en-US" sz="1400" b="1" dirty="0" err="1">
                <a:solidFill>
                  <a:schemeClr val="tx1"/>
                </a:solidFill>
              </a:rPr>
              <a:t>trastuzumab</a:t>
            </a:r>
            <a:r>
              <a:rPr lang="en-US" sz="1400" b="1" dirty="0">
                <a:solidFill>
                  <a:schemeClr val="tx1"/>
                </a:solidFill>
              </a:rPr>
              <a:t> plus </a:t>
            </a:r>
            <a:r>
              <a:rPr lang="en-US" sz="1400" b="1" dirty="0" err="1">
                <a:solidFill>
                  <a:schemeClr val="tx1"/>
                </a:solidFill>
              </a:rPr>
              <a:t>pembro</a:t>
            </a:r>
            <a:r>
              <a:rPr lang="en-US" sz="1400" b="1" dirty="0">
                <a:solidFill>
                  <a:schemeClr val="tx1"/>
                </a:solidFill>
              </a:rPr>
              <a:t> approved and in NCCN guidelines</a:t>
            </a:r>
          </a:p>
          <a:p>
            <a:pPr marL="285750" indent="-285750">
              <a:buFont typeface="Arial" panose="020B0604020202020204" pitchFamily="34" charset="0"/>
              <a:buChar char="•"/>
            </a:pPr>
            <a:endParaRPr lang="en-US" sz="1400" dirty="0">
              <a:solidFill>
                <a:schemeClr val="tx1"/>
              </a:solidFill>
            </a:endParaRPr>
          </a:p>
        </p:txBody>
      </p:sp>
      <p:pic>
        <p:nvPicPr>
          <p:cNvPr id="7" name="90DF8E17-FD3A-4EEA-889F-A3C55CDC4AF5" descr="cid:AF8D2343-5F49-45A7-91AF-514AE774C45A@fios-router.home"/>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6928303" y="3177184"/>
            <a:ext cx="1137388" cy="244710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0" y="6581001"/>
            <a:ext cx="6052106" cy="276999"/>
          </a:xfrm>
          <a:prstGeom prst="rect">
            <a:avLst/>
          </a:prstGeom>
          <a:noFill/>
        </p:spPr>
        <p:txBody>
          <a:bodyPr wrap="none" rtlCol="0">
            <a:spAutoFit/>
          </a:bodyPr>
          <a:lstStyle/>
          <a:p>
            <a:r>
              <a:rPr lang="en-US" sz="1200" dirty="0" err="1">
                <a:solidFill>
                  <a:schemeClr val="bg1">
                    <a:lumMod val="50000"/>
                  </a:schemeClr>
                </a:solidFill>
              </a:rPr>
              <a:t>Janjigian</a:t>
            </a:r>
            <a:r>
              <a:rPr lang="en-US" sz="1200" dirty="0">
                <a:solidFill>
                  <a:schemeClr val="bg1">
                    <a:lumMod val="50000"/>
                  </a:schemeClr>
                </a:solidFill>
              </a:rPr>
              <a:t> YY, et al. Lancet </a:t>
            </a:r>
            <a:r>
              <a:rPr lang="en-US" sz="1200" dirty="0" err="1">
                <a:solidFill>
                  <a:schemeClr val="bg1">
                    <a:lumMod val="50000"/>
                  </a:schemeClr>
                </a:solidFill>
              </a:rPr>
              <a:t>Oncol</a:t>
            </a:r>
            <a:r>
              <a:rPr lang="en-US" sz="1200" dirty="0">
                <a:solidFill>
                  <a:schemeClr val="bg1">
                    <a:lumMod val="50000"/>
                  </a:schemeClr>
                </a:solidFill>
              </a:rPr>
              <a:t> 2020; </a:t>
            </a:r>
            <a:r>
              <a:rPr lang="en-US" sz="1200" dirty="0" err="1">
                <a:solidFill>
                  <a:schemeClr val="bg1">
                    <a:lumMod val="50000"/>
                  </a:schemeClr>
                </a:solidFill>
              </a:rPr>
              <a:t>Janjigian</a:t>
            </a:r>
            <a:r>
              <a:rPr lang="en-US" sz="1200" dirty="0">
                <a:solidFill>
                  <a:schemeClr val="bg1">
                    <a:lumMod val="50000"/>
                  </a:schemeClr>
                </a:solidFill>
              </a:rPr>
              <a:t> YY, et al. 2021 ASCO Annual Meeting</a:t>
            </a:r>
          </a:p>
        </p:txBody>
      </p:sp>
    </p:spTree>
    <p:extLst>
      <p:ext uri="{BB962C8B-B14F-4D97-AF65-F5344CB8AC3E}">
        <p14:creationId xmlns:p14="http://schemas.microsoft.com/office/powerpoint/2010/main" val="1730619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continued</a:t>
            </a:r>
          </a:p>
        </p:txBody>
      </p:sp>
      <p:sp>
        <p:nvSpPr>
          <p:cNvPr id="3" name="Content Placeholder 2"/>
          <p:cNvSpPr>
            <a:spLocks noGrp="1"/>
          </p:cNvSpPr>
          <p:nvPr>
            <p:ph idx="1"/>
          </p:nvPr>
        </p:nvSpPr>
        <p:spPr>
          <a:xfrm>
            <a:off x="607997" y="1114750"/>
            <a:ext cx="11071946" cy="812756"/>
          </a:xfrm>
        </p:spPr>
        <p:txBody>
          <a:bodyPr/>
          <a:lstStyle/>
          <a:p>
            <a:r>
              <a:rPr lang="en-US" dirty="0"/>
              <a:t>Patient was treated with platinum/</a:t>
            </a:r>
            <a:r>
              <a:rPr lang="en-US" dirty="0" err="1"/>
              <a:t>fluoropyrimidine</a:t>
            </a:r>
            <a:r>
              <a:rPr lang="en-US" dirty="0"/>
              <a:t> plus </a:t>
            </a:r>
            <a:r>
              <a:rPr lang="en-US" dirty="0" err="1"/>
              <a:t>pembrolizumab</a:t>
            </a:r>
            <a:r>
              <a:rPr lang="en-US" dirty="0"/>
              <a:t> plus </a:t>
            </a:r>
            <a:r>
              <a:rPr lang="en-US" dirty="0" err="1"/>
              <a:t>trastuzumab</a:t>
            </a:r>
            <a:r>
              <a:rPr lang="en-US" dirty="0"/>
              <a:t> with improvement in his swallowing function and decrease in the size of all three lesions on imaging</a:t>
            </a:r>
          </a:p>
        </p:txBody>
      </p:sp>
      <p:sp>
        <p:nvSpPr>
          <p:cNvPr id="4" name="TextBox 3"/>
          <p:cNvSpPr txBox="1"/>
          <p:nvPr/>
        </p:nvSpPr>
        <p:spPr bwMode="auto">
          <a:xfrm>
            <a:off x="2604027" y="2103719"/>
            <a:ext cx="70772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b" anchorCtr="0" compatLnSpc="1">
            <a:prstTxWarp prst="textNoShape">
              <a:avLst/>
            </a:prstTxWarp>
            <a:spAutoFit/>
          </a:bodyPr>
          <a:lstStyle/>
          <a:p>
            <a:pPr algn="l"/>
            <a:r>
              <a:rPr lang="en-US" sz="2800" dirty="0"/>
              <a:t>Is there any role for surgery in this situation?</a:t>
            </a:r>
          </a:p>
        </p:txBody>
      </p:sp>
    </p:spTree>
    <p:extLst>
      <p:ext uri="{BB962C8B-B14F-4D97-AF65-F5344CB8AC3E}">
        <p14:creationId xmlns:p14="http://schemas.microsoft.com/office/powerpoint/2010/main" val="1854620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continued</a:t>
            </a:r>
          </a:p>
        </p:txBody>
      </p:sp>
      <p:sp>
        <p:nvSpPr>
          <p:cNvPr id="3" name="Content Placeholder 2"/>
          <p:cNvSpPr>
            <a:spLocks noGrp="1"/>
          </p:cNvSpPr>
          <p:nvPr>
            <p:ph idx="1"/>
          </p:nvPr>
        </p:nvSpPr>
        <p:spPr>
          <a:xfrm>
            <a:off x="607997" y="1114750"/>
            <a:ext cx="11071946" cy="2659416"/>
          </a:xfrm>
        </p:spPr>
        <p:txBody>
          <a:bodyPr/>
          <a:lstStyle/>
          <a:p>
            <a:r>
              <a:rPr lang="en-US" dirty="0"/>
              <a:t>Patient was treated with platinum/</a:t>
            </a:r>
            <a:r>
              <a:rPr lang="en-US" dirty="0" err="1"/>
              <a:t>fluoropyrimidine</a:t>
            </a:r>
            <a:r>
              <a:rPr lang="en-US" dirty="0"/>
              <a:t> plus </a:t>
            </a:r>
            <a:r>
              <a:rPr lang="en-US" dirty="0" err="1"/>
              <a:t>pembrolizumab</a:t>
            </a:r>
            <a:r>
              <a:rPr lang="en-US" dirty="0"/>
              <a:t> plus </a:t>
            </a:r>
            <a:r>
              <a:rPr lang="en-US" dirty="0" err="1"/>
              <a:t>trastuzumab</a:t>
            </a:r>
            <a:r>
              <a:rPr lang="en-US" dirty="0"/>
              <a:t> with improvement in his swallowing function and decrease in the size of all three lesions on imaging</a:t>
            </a:r>
          </a:p>
          <a:p>
            <a:endParaRPr lang="en-US" dirty="0"/>
          </a:p>
          <a:p>
            <a:endParaRPr lang="en-US" dirty="0"/>
          </a:p>
          <a:p>
            <a:endParaRPr lang="en-US" dirty="0"/>
          </a:p>
          <a:p>
            <a:r>
              <a:rPr lang="en-US" dirty="0"/>
              <a:t>After 15 months of treatment, patient was noted to have disease progression on imaging with development of additional liver metastases and abdominal lymphadenopathy</a:t>
            </a:r>
          </a:p>
        </p:txBody>
      </p:sp>
      <p:sp>
        <p:nvSpPr>
          <p:cNvPr id="4" name="TextBox 3"/>
          <p:cNvSpPr txBox="1"/>
          <p:nvPr/>
        </p:nvSpPr>
        <p:spPr bwMode="auto">
          <a:xfrm>
            <a:off x="2604027" y="2103719"/>
            <a:ext cx="70772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b" anchorCtr="0" compatLnSpc="1">
            <a:prstTxWarp prst="textNoShape">
              <a:avLst/>
            </a:prstTxWarp>
            <a:spAutoFit/>
          </a:bodyPr>
          <a:lstStyle/>
          <a:p>
            <a:pPr algn="l"/>
            <a:r>
              <a:rPr lang="en-US" sz="2800" dirty="0"/>
              <a:t>Is there any role for surgery in this situation?</a:t>
            </a:r>
          </a:p>
        </p:txBody>
      </p:sp>
    </p:spTree>
    <p:extLst>
      <p:ext uri="{BB962C8B-B14F-4D97-AF65-F5344CB8AC3E}">
        <p14:creationId xmlns:p14="http://schemas.microsoft.com/office/powerpoint/2010/main" val="3215097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DESTINY—Gastric01</a:t>
            </a:r>
          </a:p>
        </p:txBody>
      </p:sp>
      <p:sp>
        <p:nvSpPr>
          <p:cNvPr id="4" name="TextBox 3"/>
          <p:cNvSpPr txBox="1"/>
          <p:nvPr/>
        </p:nvSpPr>
        <p:spPr>
          <a:xfrm>
            <a:off x="4660725" y="1387023"/>
            <a:ext cx="2153299" cy="2031325"/>
          </a:xfrm>
          <a:prstGeom prst="rect">
            <a:avLst/>
          </a:prstGeom>
          <a:noFill/>
        </p:spPr>
        <p:txBody>
          <a:bodyPr wrap="square" rtlCol="0">
            <a:spAutoFit/>
          </a:bodyPr>
          <a:lstStyle/>
          <a:p>
            <a:pPr algn="ctr"/>
            <a:r>
              <a:rPr lang="en-US" dirty="0">
                <a:solidFill>
                  <a:schemeClr val="tx1"/>
                </a:solidFill>
              </a:rPr>
              <a:t>Patients with </a:t>
            </a:r>
            <a:r>
              <a:rPr lang="en-US" dirty="0" err="1">
                <a:solidFill>
                  <a:schemeClr val="tx1"/>
                </a:solidFill>
              </a:rPr>
              <a:t>unresectable</a:t>
            </a:r>
            <a:r>
              <a:rPr lang="en-US" dirty="0">
                <a:solidFill>
                  <a:schemeClr val="tx1"/>
                </a:solidFill>
              </a:rPr>
              <a:t>, advanced or metastatic gastric or GEJ adenocarcinoma, Her2 positive and with progression on ≥ 2 lines of </a:t>
            </a:r>
            <a:r>
              <a:rPr lang="en-US" dirty="0" err="1">
                <a:solidFill>
                  <a:schemeClr val="tx1"/>
                </a:solidFill>
              </a:rPr>
              <a:t>fluoropyrimidine</a:t>
            </a:r>
            <a:r>
              <a:rPr lang="en-US" dirty="0">
                <a:solidFill>
                  <a:schemeClr val="tx1"/>
                </a:solidFill>
              </a:rPr>
              <a:t> and platinum containing chemotherapy</a:t>
            </a:r>
          </a:p>
        </p:txBody>
      </p:sp>
      <p:sp>
        <p:nvSpPr>
          <p:cNvPr id="5" name="Rectangle 4"/>
          <p:cNvSpPr/>
          <p:nvPr/>
        </p:nvSpPr>
        <p:spPr>
          <a:xfrm>
            <a:off x="4660725" y="1380324"/>
            <a:ext cx="2153299" cy="200122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7346397" y="1539064"/>
            <a:ext cx="3536385" cy="523220"/>
          </a:xfrm>
          <a:prstGeom prst="rect">
            <a:avLst/>
          </a:prstGeom>
          <a:noFill/>
        </p:spPr>
        <p:txBody>
          <a:bodyPr wrap="square" rtlCol="0">
            <a:spAutoFit/>
          </a:bodyPr>
          <a:lstStyle/>
          <a:p>
            <a:pPr algn="ctr"/>
            <a:r>
              <a:rPr lang="en-US" dirty="0" err="1">
                <a:solidFill>
                  <a:schemeClr val="tx1"/>
                </a:solidFill>
              </a:rPr>
              <a:t>Trastuzumab</a:t>
            </a:r>
            <a:r>
              <a:rPr lang="en-US" dirty="0">
                <a:solidFill>
                  <a:schemeClr val="tx1"/>
                </a:solidFill>
              </a:rPr>
              <a:t> </a:t>
            </a:r>
            <a:r>
              <a:rPr lang="en-US" dirty="0" err="1">
                <a:solidFill>
                  <a:schemeClr val="tx1"/>
                </a:solidFill>
              </a:rPr>
              <a:t>deruxtecan</a:t>
            </a:r>
            <a:r>
              <a:rPr lang="en-US" dirty="0">
                <a:solidFill>
                  <a:schemeClr val="tx1"/>
                </a:solidFill>
              </a:rPr>
              <a:t> IV every 3 weeks</a:t>
            </a:r>
          </a:p>
          <a:p>
            <a:pPr algn="ctr"/>
            <a:r>
              <a:rPr lang="en-US" dirty="0">
                <a:solidFill>
                  <a:schemeClr val="tx1"/>
                </a:solidFill>
              </a:rPr>
              <a:t>n=126</a:t>
            </a:r>
          </a:p>
        </p:txBody>
      </p:sp>
      <p:sp>
        <p:nvSpPr>
          <p:cNvPr id="7" name="Rectangle 6"/>
          <p:cNvSpPr/>
          <p:nvPr/>
        </p:nvSpPr>
        <p:spPr>
          <a:xfrm>
            <a:off x="7281835" y="1380324"/>
            <a:ext cx="3676040" cy="833296"/>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7346397" y="2598348"/>
            <a:ext cx="3536385" cy="738664"/>
          </a:xfrm>
          <a:prstGeom prst="rect">
            <a:avLst/>
          </a:prstGeom>
          <a:noFill/>
        </p:spPr>
        <p:txBody>
          <a:bodyPr wrap="square" rtlCol="0">
            <a:spAutoFit/>
          </a:bodyPr>
          <a:lstStyle/>
          <a:p>
            <a:pPr algn="ctr"/>
            <a:r>
              <a:rPr lang="en-US" dirty="0">
                <a:solidFill>
                  <a:schemeClr val="tx1"/>
                </a:solidFill>
              </a:rPr>
              <a:t>Physician choice chemotherapy (irinotecan or paclitaxel)</a:t>
            </a:r>
          </a:p>
          <a:p>
            <a:pPr algn="ctr"/>
            <a:r>
              <a:rPr lang="en-US" dirty="0">
                <a:solidFill>
                  <a:schemeClr val="tx1"/>
                </a:solidFill>
              </a:rPr>
              <a:t>n=62</a:t>
            </a:r>
          </a:p>
        </p:txBody>
      </p:sp>
      <p:sp>
        <p:nvSpPr>
          <p:cNvPr id="9" name="Rectangle 8"/>
          <p:cNvSpPr/>
          <p:nvPr/>
        </p:nvSpPr>
        <p:spPr>
          <a:xfrm>
            <a:off x="7281835" y="2551459"/>
            <a:ext cx="3676040" cy="830094"/>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0" name="Straight Arrow Connector 9"/>
          <p:cNvCxnSpPr>
            <a:stCxn id="5" idx="3"/>
            <a:endCxn id="7" idx="1"/>
          </p:cNvCxnSpPr>
          <p:nvPr/>
        </p:nvCxnSpPr>
        <p:spPr>
          <a:xfrm flipV="1">
            <a:off x="6814024" y="1796972"/>
            <a:ext cx="467811" cy="583967"/>
          </a:xfrm>
          <a:prstGeom prst="straightConnector1">
            <a:avLst/>
          </a:prstGeom>
          <a:ln w="12700">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5" idx="3"/>
            <a:endCxn id="9" idx="1"/>
          </p:cNvCxnSpPr>
          <p:nvPr/>
        </p:nvCxnSpPr>
        <p:spPr>
          <a:xfrm>
            <a:off x="6814024" y="2380939"/>
            <a:ext cx="467811" cy="585567"/>
          </a:xfrm>
          <a:prstGeom prst="straightConnector1">
            <a:avLst/>
          </a:prstGeom>
          <a:ln w="12700">
            <a:tailEnd type="triangle"/>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bwMode="auto">
          <a:xfrm>
            <a:off x="1910696" y="3888711"/>
            <a:ext cx="8463919"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b" anchorCtr="0" compatLnSpc="1">
            <a:prstTxWarp prst="textNoShape">
              <a:avLst/>
            </a:prstTxWarp>
            <a:spAutoFit/>
          </a:bodyPr>
          <a:lstStyle/>
          <a:p>
            <a:pPr algn="ctr"/>
            <a:r>
              <a:rPr lang="en-US" sz="1800" dirty="0">
                <a:solidFill>
                  <a:schemeClr val="tx1"/>
                </a:solidFill>
              </a:rPr>
              <a:t>Response Rate: 51.3% with </a:t>
            </a:r>
            <a:r>
              <a:rPr lang="en-US" sz="1800" dirty="0" err="1">
                <a:solidFill>
                  <a:schemeClr val="tx1"/>
                </a:solidFill>
              </a:rPr>
              <a:t>Trastuzumab</a:t>
            </a:r>
            <a:r>
              <a:rPr lang="en-US" sz="1800" dirty="0">
                <a:solidFill>
                  <a:schemeClr val="tx1"/>
                </a:solidFill>
              </a:rPr>
              <a:t> </a:t>
            </a:r>
            <a:r>
              <a:rPr lang="en-US" sz="1800" dirty="0" err="1">
                <a:solidFill>
                  <a:schemeClr val="tx1"/>
                </a:solidFill>
              </a:rPr>
              <a:t>deruxtecan</a:t>
            </a:r>
            <a:r>
              <a:rPr lang="en-US" sz="1800" dirty="0">
                <a:solidFill>
                  <a:schemeClr val="tx1"/>
                </a:solidFill>
              </a:rPr>
              <a:t> vs 14.3% with chemotherapy</a:t>
            </a:r>
          </a:p>
          <a:p>
            <a:pPr algn="ctr"/>
            <a:r>
              <a:rPr lang="en-US" sz="1800" dirty="0">
                <a:solidFill>
                  <a:schemeClr val="tx1"/>
                </a:solidFill>
              </a:rPr>
              <a:t>Disease Control Rate: 85.7% vs 62.5%</a:t>
            </a:r>
          </a:p>
          <a:p>
            <a:pPr algn="ctr"/>
            <a:r>
              <a:rPr lang="en-US" sz="1800" dirty="0">
                <a:solidFill>
                  <a:schemeClr val="tx1"/>
                </a:solidFill>
              </a:rPr>
              <a:t>Progression Free Survival: 5.6 months vs 3.5 months</a:t>
            </a:r>
          </a:p>
          <a:p>
            <a:pPr algn="ctr"/>
            <a:r>
              <a:rPr lang="en-US" sz="1800" dirty="0">
                <a:solidFill>
                  <a:schemeClr val="tx1"/>
                </a:solidFill>
              </a:rPr>
              <a:t>Overall Survival: 12.5 months vs 8.9 months</a:t>
            </a:r>
          </a:p>
          <a:p>
            <a:pPr algn="ctr"/>
            <a:endParaRPr lang="en-US" sz="1800" dirty="0">
              <a:solidFill>
                <a:schemeClr val="tx1"/>
              </a:solidFill>
            </a:endParaRPr>
          </a:p>
          <a:p>
            <a:pPr algn="ctr"/>
            <a:r>
              <a:rPr lang="en-US" sz="1800" dirty="0">
                <a:solidFill>
                  <a:schemeClr val="tx1"/>
                </a:solidFill>
              </a:rPr>
              <a:t>Received FDA approval for treatment in the second line setting</a:t>
            </a:r>
          </a:p>
        </p:txBody>
      </p:sp>
      <p:sp>
        <p:nvSpPr>
          <p:cNvPr id="18" name="TextBox 17"/>
          <p:cNvSpPr txBox="1"/>
          <p:nvPr/>
        </p:nvSpPr>
        <p:spPr>
          <a:xfrm>
            <a:off x="0" y="6581001"/>
            <a:ext cx="2584362" cy="276999"/>
          </a:xfrm>
          <a:prstGeom prst="rect">
            <a:avLst/>
          </a:prstGeom>
          <a:noFill/>
        </p:spPr>
        <p:txBody>
          <a:bodyPr wrap="none" rtlCol="0">
            <a:spAutoFit/>
          </a:bodyPr>
          <a:lstStyle/>
          <a:p>
            <a:r>
              <a:rPr lang="en-US" sz="1200" dirty="0" err="1">
                <a:solidFill>
                  <a:schemeClr val="bg1">
                    <a:lumMod val="50000"/>
                  </a:schemeClr>
                </a:solidFill>
              </a:rPr>
              <a:t>Shitara</a:t>
            </a:r>
            <a:r>
              <a:rPr lang="en-US" sz="1200" dirty="0">
                <a:solidFill>
                  <a:schemeClr val="bg1">
                    <a:lumMod val="50000"/>
                  </a:schemeClr>
                </a:solidFill>
              </a:rPr>
              <a:t> K, et al, N </a:t>
            </a:r>
            <a:r>
              <a:rPr lang="en-US" sz="1200" dirty="0" err="1">
                <a:solidFill>
                  <a:schemeClr val="bg1">
                    <a:lumMod val="50000"/>
                  </a:schemeClr>
                </a:solidFill>
              </a:rPr>
              <a:t>Engl</a:t>
            </a:r>
            <a:r>
              <a:rPr lang="en-US" sz="1200" dirty="0">
                <a:solidFill>
                  <a:schemeClr val="bg1">
                    <a:lumMod val="50000"/>
                  </a:schemeClr>
                </a:solidFill>
              </a:rPr>
              <a:t> J Med 2020</a:t>
            </a:r>
          </a:p>
        </p:txBody>
      </p:sp>
      <p:sp>
        <p:nvSpPr>
          <p:cNvPr id="3" name="TextBox 2"/>
          <p:cNvSpPr txBox="1"/>
          <p:nvPr/>
        </p:nvSpPr>
        <p:spPr bwMode="auto">
          <a:xfrm>
            <a:off x="1031692" y="1715927"/>
            <a:ext cx="3011446"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marL="285750" indent="-285750" algn="l">
              <a:buFont typeface="Arial" panose="020B0604020202020204" pitchFamily="34" charset="0"/>
              <a:buChar char="•"/>
            </a:pPr>
            <a:r>
              <a:rPr lang="en-US" sz="1800" dirty="0" err="1">
                <a:solidFill>
                  <a:schemeClr val="tx1"/>
                </a:solidFill>
              </a:rPr>
              <a:t>Trastuzumab</a:t>
            </a:r>
            <a:r>
              <a:rPr lang="en-US" sz="1800" dirty="0">
                <a:solidFill>
                  <a:schemeClr val="tx1"/>
                </a:solidFill>
              </a:rPr>
              <a:t> </a:t>
            </a:r>
            <a:r>
              <a:rPr lang="en-US" sz="1800" dirty="0" err="1">
                <a:solidFill>
                  <a:schemeClr val="tx1"/>
                </a:solidFill>
              </a:rPr>
              <a:t>deruxtucan</a:t>
            </a:r>
            <a:r>
              <a:rPr lang="en-US" sz="1800" dirty="0">
                <a:solidFill>
                  <a:schemeClr val="tx1"/>
                </a:solidFill>
              </a:rPr>
              <a:t> is an antibody-drug conjugate where an anti-Her2 antibody is attached to a topoisomerase I inhibitor payload</a:t>
            </a:r>
          </a:p>
        </p:txBody>
      </p:sp>
    </p:spTree>
    <p:extLst>
      <p:ext uri="{BB962C8B-B14F-4D97-AF65-F5344CB8AC3E}">
        <p14:creationId xmlns:p14="http://schemas.microsoft.com/office/powerpoint/2010/main" val="4227686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84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54B4F-814D-854F-A1D6-36244817F79C}"/>
              </a:ext>
            </a:extLst>
          </p:cNvPr>
          <p:cNvSpPr>
            <a:spLocks noGrp="1"/>
          </p:cNvSpPr>
          <p:nvPr>
            <p:ph type="title"/>
          </p:nvPr>
        </p:nvSpPr>
        <p:spPr/>
        <p:txBody>
          <a:bodyPr/>
          <a:lstStyle/>
          <a:p>
            <a:r>
              <a:rPr lang="en-US" dirty="0"/>
              <a:t>Case Presentation</a:t>
            </a:r>
          </a:p>
        </p:txBody>
      </p:sp>
      <p:sp>
        <p:nvSpPr>
          <p:cNvPr id="3" name="Content Placeholder 2">
            <a:extLst>
              <a:ext uri="{FF2B5EF4-FFF2-40B4-BE49-F238E27FC236}">
                <a16:creationId xmlns:a16="http://schemas.microsoft.com/office/drawing/2014/main" id="{A799DA73-CA23-224A-B7FE-4F25C0CE6D12}"/>
              </a:ext>
            </a:extLst>
          </p:cNvPr>
          <p:cNvSpPr>
            <a:spLocks noGrp="1"/>
          </p:cNvSpPr>
          <p:nvPr>
            <p:ph idx="1"/>
          </p:nvPr>
        </p:nvSpPr>
        <p:spPr>
          <a:xfrm>
            <a:off x="607997" y="1114750"/>
            <a:ext cx="11071946" cy="4429131"/>
          </a:xfrm>
        </p:spPr>
        <p:txBody>
          <a:bodyPr/>
          <a:lstStyle/>
          <a:p>
            <a:r>
              <a:rPr lang="en-US" dirty="0"/>
              <a:t>63 year old male presents to the ER with two months of difficulty swallowing, now to the point where he is only able to pass small amounts of liquid. Has also sustained a 20 pound weight loss during this time. No pain, N/V or bleeding.</a:t>
            </a:r>
          </a:p>
          <a:p>
            <a:endParaRPr lang="en-US" dirty="0"/>
          </a:p>
          <a:p>
            <a:r>
              <a:rPr lang="en-US" dirty="0"/>
              <a:t>PMH: hypertension, dyslipidemia</a:t>
            </a:r>
          </a:p>
          <a:p>
            <a:r>
              <a:rPr lang="en-US" dirty="0"/>
              <a:t>Meds: amlodipine, hydrochlorothiazide, simvastatin</a:t>
            </a:r>
          </a:p>
          <a:p>
            <a:endParaRPr lang="en-US" dirty="0"/>
          </a:p>
          <a:p>
            <a:r>
              <a:rPr lang="en-US" dirty="0"/>
              <a:t>PE: Vitals stable, thin appearing, cardiac exam normal. Coughing frequently with some difficulty clearing secretions. Abdomen soft, non-tender, non-distended, +bowel sounds. No edema.</a:t>
            </a:r>
          </a:p>
          <a:p>
            <a:endParaRPr lang="en-US" dirty="0"/>
          </a:p>
          <a:p>
            <a:r>
              <a:rPr lang="en-US" dirty="0"/>
              <a:t>Labs: WBC 8.2, </a:t>
            </a:r>
            <a:r>
              <a:rPr lang="en-US" dirty="0" err="1"/>
              <a:t>Hgb</a:t>
            </a:r>
            <a:r>
              <a:rPr lang="en-US" dirty="0"/>
              <a:t> 12.0, </a:t>
            </a:r>
            <a:r>
              <a:rPr lang="en-US" dirty="0" err="1"/>
              <a:t>Hct</a:t>
            </a:r>
            <a:r>
              <a:rPr lang="en-US" dirty="0"/>
              <a:t> 37.6, </a:t>
            </a:r>
            <a:r>
              <a:rPr lang="en-US" dirty="0" err="1"/>
              <a:t>Plt</a:t>
            </a:r>
            <a:r>
              <a:rPr lang="en-US" dirty="0"/>
              <a:t> 225. Basic metabolic panel normal. LFTs notable for an albumin of 2.7, otherwise normal.</a:t>
            </a:r>
          </a:p>
        </p:txBody>
      </p:sp>
    </p:spTree>
    <p:extLst>
      <p:ext uri="{BB962C8B-B14F-4D97-AF65-F5344CB8AC3E}">
        <p14:creationId xmlns:p14="http://schemas.microsoft.com/office/powerpoint/2010/main" val="1596476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a:t>
            </a:r>
          </a:p>
        </p:txBody>
      </p:sp>
      <p:sp>
        <p:nvSpPr>
          <p:cNvPr id="3" name="Content Placeholder 2"/>
          <p:cNvSpPr>
            <a:spLocks noGrp="1"/>
          </p:cNvSpPr>
          <p:nvPr>
            <p:ph idx="1"/>
          </p:nvPr>
        </p:nvSpPr>
        <p:spPr>
          <a:xfrm>
            <a:off x="607997" y="1114750"/>
            <a:ext cx="11071946" cy="2967192"/>
          </a:xfrm>
        </p:spPr>
        <p:txBody>
          <a:bodyPr/>
          <a:lstStyle/>
          <a:p>
            <a:r>
              <a:rPr lang="en-US" dirty="0"/>
              <a:t>CT C/A/P showing a mass at the gastroesophageal junction with mild proximal dilation. Liver showing two lesions, 2.2 x 2.3 cm and 1.8 x 2.1 cm. No other sites of disease.</a:t>
            </a:r>
          </a:p>
          <a:p>
            <a:endParaRPr lang="en-US" dirty="0"/>
          </a:p>
          <a:p>
            <a:r>
              <a:rPr lang="en-US" dirty="0"/>
              <a:t>EGD: nearly obstructing mass at the gastroesophageal junction, </a:t>
            </a:r>
            <a:r>
              <a:rPr lang="en-US" dirty="0" err="1"/>
              <a:t>Siewert</a:t>
            </a:r>
            <a:r>
              <a:rPr lang="en-US" dirty="0"/>
              <a:t> II. No evidence of bleeding. Food debris noted above the mass. Unable to pass endoscope beyond the mass. </a:t>
            </a:r>
          </a:p>
          <a:p>
            <a:endParaRPr lang="en-US" dirty="0"/>
          </a:p>
          <a:p>
            <a:r>
              <a:rPr lang="en-US" dirty="0"/>
              <a:t>Biopsy of esophageal mass showing a moderately differentiated adenocarcinoma with signet ring features. Molecular biomarkers pending.</a:t>
            </a:r>
          </a:p>
        </p:txBody>
      </p:sp>
      <p:sp>
        <p:nvSpPr>
          <p:cNvPr id="4" name="TextBox 3"/>
          <p:cNvSpPr txBox="1"/>
          <p:nvPr/>
        </p:nvSpPr>
        <p:spPr bwMode="auto">
          <a:xfrm>
            <a:off x="1653446" y="4450032"/>
            <a:ext cx="897842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b" anchorCtr="0" compatLnSpc="1">
            <a:prstTxWarp prst="textNoShape">
              <a:avLst/>
            </a:prstTxWarp>
            <a:spAutoFit/>
          </a:bodyPr>
          <a:lstStyle/>
          <a:p>
            <a:pPr algn="l"/>
            <a:r>
              <a:rPr lang="en-US" sz="2800" dirty="0"/>
              <a:t>Is there any role for radiation or surgery in this situation?</a:t>
            </a:r>
          </a:p>
        </p:txBody>
      </p:sp>
    </p:spTree>
    <p:extLst>
      <p:ext uri="{BB962C8B-B14F-4D97-AF65-F5344CB8AC3E}">
        <p14:creationId xmlns:p14="http://schemas.microsoft.com/office/powerpoint/2010/main" val="54204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a:t>
            </a:r>
          </a:p>
        </p:txBody>
      </p:sp>
      <p:sp>
        <p:nvSpPr>
          <p:cNvPr id="3" name="Content Placeholder 2"/>
          <p:cNvSpPr>
            <a:spLocks noGrp="1"/>
          </p:cNvSpPr>
          <p:nvPr>
            <p:ph idx="1"/>
          </p:nvPr>
        </p:nvSpPr>
        <p:spPr>
          <a:xfrm>
            <a:off x="607997" y="1114750"/>
            <a:ext cx="11071946" cy="4044410"/>
          </a:xfrm>
        </p:spPr>
        <p:txBody>
          <a:bodyPr/>
          <a:lstStyle/>
          <a:p>
            <a:r>
              <a:rPr lang="en-US" dirty="0"/>
              <a:t>CT C/A/P showing a mass at the gastroesophageal junction with mild proximal dilation. Liver showing two lesions, 2.2 x 2.3 cm and 1.8 x 2.1 cm. No other sites of disease.</a:t>
            </a:r>
          </a:p>
          <a:p>
            <a:endParaRPr lang="en-US" dirty="0"/>
          </a:p>
          <a:p>
            <a:r>
              <a:rPr lang="en-US" dirty="0"/>
              <a:t>EGD: nearly obstructing mass at the gastroesophageal junction, </a:t>
            </a:r>
            <a:r>
              <a:rPr lang="en-US" dirty="0" err="1"/>
              <a:t>Siewert</a:t>
            </a:r>
            <a:r>
              <a:rPr lang="en-US" dirty="0"/>
              <a:t> II. No evidence of bleeding. Food debris noted above the mass. Unable to pass endoscope beyond the mass. </a:t>
            </a:r>
          </a:p>
          <a:p>
            <a:endParaRPr lang="en-US" dirty="0"/>
          </a:p>
          <a:p>
            <a:r>
              <a:rPr lang="en-US" dirty="0"/>
              <a:t>Biopsy of esophageal mass showing a moderately differentiated adenocarcinoma with signet ring features. </a:t>
            </a:r>
          </a:p>
          <a:p>
            <a:endParaRPr lang="en-US" dirty="0"/>
          </a:p>
          <a:p>
            <a:r>
              <a:rPr lang="en-US" dirty="0"/>
              <a:t>Immunohistochemistry showing DNA mismatch repair intact, PD-L1 positive with CPS of 7, Her2+</a:t>
            </a:r>
          </a:p>
        </p:txBody>
      </p:sp>
    </p:spTree>
    <p:extLst>
      <p:ext uri="{BB962C8B-B14F-4D97-AF65-F5344CB8AC3E}">
        <p14:creationId xmlns:p14="http://schemas.microsoft.com/office/powerpoint/2010/main" val="370699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Approach to Advanced GEJ Adenocarcinoma</a:t>
            </a:r>
          </a:p>
        </p:txBody>
      </p:sp>
      <p:sp>
        <p:nvSpPr>
          <p:cNvPr id="3" name="Content Placeholder 2"/>
          <p:cNvSpPr>
            <a:spLocks noGrp="1"/>
          </p:cNvSpPr>
          <p:nvPr>
            <p:ph idx="1"/>
          </p:nvPr>
        </p:nvSpPr>
        <p:spPr>
          <a:xfrm>
            <a:off x="607997" y="1114750"/>
            <a:ext cx="11071946" cy="4454779"/>
          </a:xfrm>
        </p:spPr>
        <p:txBody>
          <a:bodyPr/>
          <a:lstStyle/>
          <a:p>
            <a:r>
              <a:rPr lang="en-US" dirty="0"/>
              <a:t>Standard to administer cytotoxic chemotherapy</a:t>
            </a:r>
          </a:p>
          <a:p>
            <a:pPr lvl="1"/>
            <a:r>
              <a:rPr lang="en-US" dirty="0"/>
              <a:t>Generally a platinum and </a:t>
            </a:r>
            <a:r>
              <a:rPr lang="en-US" dirty="0" err="1"/>
              <a:t>fluoropyrimidine</a:t>
            </a:r>
            <a:r>
              <a:rPr lang="en-US" dirty="0"/>
              <a:t> based backbone</a:t>
            </a:r>
          </a:p>
          <a:p>
            <a:pPr lvl="1"/>
            <a:r>
              <a:rPr lang="en-US" dirty="0"/>
              <a:t>For Her2 positive disease, </a:t>
            </a:r>
            <a:r>
              <a:rPr lang="en-US" dirty="0" err="1"/>
              <a:t>trastuzumab</a:t>
            </a:r>
            <a:r>
              <a:rPr lang="en-US" dirty="0"/>
              <a:t> is added</a:t>
            </a:r>
          </a:p>
          <a:p>
            <a:endParaRPr lang="en-US" dirty="0"/>
          </a:p>
          <a:p>
            <a:r>
              <a:rPr lang="en-US" dirty="0"/>
              <a:t>Evaluate underlying molecular profile</a:t>
            </a:r>
          </a:p>
          <a:p>
            <a:pPr lvl="1"/>
            <a:r>
              <a:rPr lang="en-US" dirty="0"/>
              <a:t>Her2—chemotherapy plus </a:t>
            </a:r>
            <a:r>
              <a:rPr lang="en-US" dirty="0" err="1"/>
              <a:t>trastuzumab</a:t>
            </a:r>
            <a:endParaRPr lang="en-US" dirty="0"/>
          </a:p>
          <a:p>
            <a:pPr lvl="1"/>
            <a:r>
              <a:rPr lang="en-US" dirty="0"/>
              <a:t>DNA MMR—immune checkpoint inhibitor therapy</a:t>
            </a:r>
          </a:p>
          <a:p>
            <a:pPr lvl="1"/>
            <a:r>
              <a:rPr lang="en-US" dirty="0"/>
              <a:t>PD-L1 status, often reported as a combined positivity score (CPS)</a:t>
            </a:r>
          </a:p>
          <a:p>
            <a:endParaRPr lang="en-US" dirty="0"/>
          </a:p>
          <a:p>
            <a:r>
              <a:rPr lang="en-US" dirty="0"/>
              <a:t>Should immune checkpoint inhibitor therapy be included front-line for all patients?</a:t>
            </a:r>
          </a:p>
          <a:p>
            <a:endParaRPr lang="en-US" dirty="0"/>
          </a:p>
          <a:p>
            <a:r>
              <a:rPr lang="en-US" dirty="0"/>
              <a:t>Should patients be selected for this based on PD-L1 status/CPS?</a:t>
            </a:r>
          </a:p>
        </p:txBody>
      </p:sp>
    </p:spTree>
    <p:extLst>
      <p:ext uri="{BB962C8B-B14F-4D97-AF65-F5344CB8AC3E}">
        <p14:creationId xmlns:p14="http://schemas.microsoft.com/office/powerpoint/2010/main" val="923651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Front-line Chemotherapy in Gastric Cancer</a:t>
            </a:r>
          </a:p>
        </p:txBody>
      </p:sp>
      <p:graphicFrame>
        <p:nvGraphicFramePr>
          <p:cNvPr id="4" name="Table 3"/>
          <p:cNvGraphicFramePr>
            <a:graphicFrameLocks noGrp="1"/>
          </p:cNvGraphicFramePr>
          <p:nvPr>
            <p:extLst>
              <p:ext uri="{D42A27DB-BD31-4B8C-83A1-F6EECF244321}">
                <p14:modId xmlns:p14="http://schemas.microsoft.com/office/powerpoint/2010/main" val="2725650502"/>
              </p:ext>
            </p:extLst>
          </p:nvPr>
        </p:nvGraphicFramePr>
        <p:xfrm>
          <a:off x="1128067" y="1067849"/>
          <a:ext cx="9749841" cy="4450080"/>
        </p:xfrm>
        <a:graphic>
          <a:graphicData uri="http://schemas.openxmlformats.org/drawingml/2006/table">
            <a:tbl>
              <a:tblPr firstRow="1" bandRow="1">
                <a:tableStyleId>{073A0DAA-6AF3-43AB-8588-CEC1D06C72B9}</a:tableStyleId>
              </a:tblPr>
              <a:tblGrid>
                <a:gridCol w="3450787">
                  <a:extLst>
                    <a:ext uri="{9D8B030D-6E8A-4147-A177-3AD203B41FA5}">
                      <a16:colId xmlns:a16="http://schemas.microsoft.com/office/drawing/2014/main" val="197345481"/>
                    </a:ext>
                  </a:extLst>
                </a:gridCol>
                <a:gridCol w="3140397">
                  <a:extLst>
                    <a:ext uri="{9D8B030D-6E8A-4147-A177-3AD203B41FA5}">
                      <a16:colId xmlns:a16="http://schemas.microsoft.com/office/drawing/2014/main" val="4058530746"/>
                    </a:ext>
                  </a:extLst>
                </a:gridCol>
                <a:gridCol w="3158657">
                  <a:extLst>
                    <a:ext uri="{9D8B030D-6E8A-4147-A177-3AD203B41FA5}">
                      <a16:colId xmlns:a16="http://schemas.microsoft.com/office/drawing/2014/main" val="3654616582"/>
                    </a:ext>
                  </a:extLst>
                </a:gridCol>
              </a:tblGrid>
              <a:tr h="370840">
                <a:tc>
                  <a:txBody>
                    <a:bodyPr/>
                    <a:lstStyle/>
                    <a:p>
                      <a:r>
                        <a:rPr lang="en-US" sz="1600" dirty="0"/>
                        <a:t>Clinical Trial</a:t>
                      </a:r>
                    </a:p>
                  </a:txBody>
                  <a:tcPr/>
                </a:tc>
                <a:tc>
                  <a:txBody>
                    <a:bodyPr/>
                    <a:lstStyle/>
                    <a:p>
                      <a:pPr algn="ctr"/>
                      <a:r>
                        <a:rPr lang="en-US" sz="1600" dirty="0"/>
                        <a:t>Progression Free Survival (chemotherapy only arm)</a:t>
                      </a:r>
                    </a:p>
                  </a:txBody>
                  <a:tcPr/>
                </a:tc>
                <a:tc>
                  <a:txBody>
                    <a:bodyPr/>
                    <a:lstStyle/>
                    <a:p>
                      <a:pPr algn="ctr"/>
                      <a:r>
                        <a:rPr lang="en-US" sz="1600" dirty="0"/>
                        <a:t>Overall Survival (chemotherapy only arm)</a:t>
                      </a:r>
                    </a:p>
                  </a:txBody>
                  <a:tcPr/>
                </a:tc>
                <a:extLst>
                  <a:ext uri="{0D108BD9-81ED-4DB2-BD59-A6C34878D82A}">
                    <a16:rowId xmlns:a16="http://schemas.microsoft.com/office/drawing/2014/main" val="1054371345"/>
                  </a:ext>
                </a:extLst>
              </a:tr>
              <a:tr h="370840">
                <a:tc>
                  <a:txBody>
                    <a:bodyPr/>
                    <a:lstStyle/>
                    <a:p>
                      <a:r>
                        <a:rPr lang="en-US" sz="1600" dirty="0"/>
                        <a:t>EXPAND (</a:t>
                      </a:r>
                      <a:r>
                        <a:rPr lang="en-US" sz="1600" dirty="0" err="1"/>
                        <a:t>Lordick</a:t>
                      </a:r>
                      <a:r>
                        <a:rPr lang="en-US" sz="1600" dirty="0"/>
                        <a:t>, 2013)</a:t>
                      </a:r>
                    </a:p>
                    <a:p>
                      <a:r>
                        <a:rPr lang="en-US" sz="1600" dirty="0"/>
                        <a:t>     Cisplatin/</a:t>
                      </a:r>
                      <a:r>
                        <a:rPr lang="en-US" sz="1600" dirty="0" err="1"/>
                        <a:t>capecitabine</a:t>
                      </a:r>
                      <a:r>
                        <a:rPr lang="en-US" sz="1600" dirty="0"/>
                        <a:t> +/</a:t>
                      </a:r>
                      <a:r>
                        <a:rPr lang="en-US" sz="1600" baseline="0" dirty="0"/>
                        <a:t>-</a:t>
                      </a:r>
                    </a:p>
                    <a:p>
                      <a:r>
                        <a:rPr lang="en-US" sz="1600" baseline="0" dirty="0"/>
                        <a:t>     </a:t>
                      </a:r>
                      <a:r>
                        <a:rPr lang="en-US" sz="1600" baseline="0" dirty="0" err="1"/>
                        <a:t>cetuximab</a:t>
                      </a:r>
                      <a:endParaRPr lang="en-US" sz="1600" dirty="0"/>
                    </a:p>
                  </a:txBody>
                  <a:tcPr/>
                </a:tc>
                <a:tc>
                  <a:txBody>
                    <a:bodyPr/>
                    <a:lstStyle/>
                    <a:p>
                      <a:pPr algn="ctr"/>
                      <a:endParaRPr lang="en-US" sz="1600" dirty="0"/>
                    </a:p>
                    <a:p>
                      <a:pPr algn="ctr"/>
                      <a:r>
                        <a:rPr lang="en-US" sz="1600" dirty="0"/>
                        <a:t>5.6 months</a:t>
                      </a:r>
                    </a:p>
                  </a:txBody>
                  <a:tcPr/>
                </a:tc>
                <a:tc>
                  <a:txBody>
                    <a:bodyPr/>
                    <a:lstStyle/>
                    <a:p>
                      <a:pPr algn="ctr"/>
                      <a:endParaRPr lang="en-US" sz="1600" dirty="0"/>
                    </a:p>
                    <a:p>
                      <a:pPr algn="ctr"/>
                      <a:r>
                        <a:rPr lang="en-US" sz="1600" dirty="0"/>
                        <a:t>10.7 months</a:t>
                      </a:r>
                    </a:p>
                  </a:txBody>
                  <a:tcPr/>
                </a:tc>
                <a:extLst>
                  <a:ext uri="{0D108BD9-81ED-4DB2-BD59-A6C34878D82A}">
                    <a16:rowId xmlns:a16="http://schemas.microsoft.com/office/drawing/2014/main" val="3423509873"/>
                  </a:ext>
                </a:extLst>
              </a:tr>
              <a:tr h="370840">
                <a:tc>
                  <a:txBody>
                    <a:bodyPr/>
                    <a:lstStyle/>
                    <a:p>
                      <a:r>
                        <a:rPr lang="en-US" sz="1600" dirty="0" err="1"/>
                        <a:t>METGastric</a:t>
                      </a:r>
                      <a:r>
                        <a:rPr lang="en-US" sz="1600" dirty="0"/>
                        <a:t> (Shah, 2017)</a:t>
                      </a:r>
                    </a:p>
                    <a:p>
                      <a:r>
                        <a:rPr lang="en-US" sz="1600" dirty="0"/>
                        <a:t>     FOLFOX</a:t>
                      </a:r>
                      <a:r>
                        <a:rPr lang="en-US" sz="1600" baseline="0" dirty="0"/>
                        <a:t> +/- </a:t>
                      </a:r>
                      <a:r>
                        <a:rPr lang="en-US" sz="1600" baseline="0" dirty="0" err="1"/>
                        <a:t>onartuzumab</a:t>
                      </a:r>
                      <a:endParaRPr lang="en-US" sz="1600" dirty="0"/>
                    </a:p>
                  </a:txBody>
                  <a:tcPr/>
                </a:tc>
                <a:tc>
                  <a:txBody>
                    <a:bodyPr/>
                    <a:lstStyle/>
                    <a:p>
                      <a:pPr algn="ctr"/>
                      <a:r>
                        <a:rPr lang="en-US" sz="1600" dirty="0"/>
                        <a:t>6.8 months</a:t>
                      </a:r>
                    </a:p>
                  </a:txBody>
                  <a:tcPr/>
                </a:tc>
                <a:tc>
                  <a:txBody>
                    <a:bodyPr/>
                    <a:lstStyle/>
                    <a:p>
                      <a:pPr algn="ctr"/>
                      <a:r>
                        <a:rPr lang="en-US" sz="1600" dirty="0"/>
                        <a:t>11.3 months</a:t>
                      </a:r>
                    </a:p>
                  </a:txBody>
                  <a:tcPr/>
                </a:tc>
                <a:extLst>
                  <a:ext uri="{0D108BD9-81ED-4DB2-BD59-A6C34878D82A}">
                    <a16:rowId xmlns:a16="http://schemas.microsoft.com/office/drawing/2014/main" val="1711069577"/>
                  </a:ext>
                </a:extLst>
              </a:tr>
              <a:tr h="370840">
                <a:tc>
                  <a:txBody>
                    <a:bodyPr/>
                    <a:lstStyle/>
                    <a:p>
                      <a:r>
                        <a:rPr lang="en-US" sz="1600" dirty="0"/>
                        <a:t>RILOMET-1 (</a:t>
                      </a:r>
                      <a:r>
                        <a:rPr lang="en-US" sz="1600" dirty="0" err="1"/>
                        <a:t>Catenacci</a:t>
                      </a:r>
                      <a:r>
                        <a:rPr lang="en-US" sz="1600" dirty="0"/>
                        <a:t>,</a:t>
                      </a:r>
                      <a:r>
                        <a:rPr lang="en-US" sz="1600" baseline="0" dirty="0"/>
                        <a:t> 2017)</a:t>
                      </a:r>
                    </a:p>
                    <a:p>
                      <a:r>
                        <a:rPr lang="en-US" sz="1600" baseline="0" dirty="0"/>
                        <a:t>     </a:t>
                      </a:r>
                      <a:r>
                        <a:rPr lang="en-US" sz="1600" baseline="0" dirty="0" err="1"/>
                        <a:t>Epirubicin</a:t>
                      </a:r>
                      <a:r>
                        <a:rPr lang="en-US" sz="1600" baseline="0" dirty="0"/>
                        <a:t>, cisplatin and</a:t>
                      </a:r>
                    </a:p>
                    <a:p>
                      <a:r>
                        <a:rPr lang="en-US" sz="1600" baseline="0" dirty="0"/>
                        <a:t>     </a:t>
                      </a:r>
                      <a:r>
                        <a:rPr lang="en-US" sz="1600" baseline="0" dirty="0" err="1"/>
                        <a:t>capecitabine</a:t>
                      </a:r>
                      <a:r>
                        <a:rPr lang="en-US" sz="1600" baseline="0" dirty="0"/>
                        <a:t> +/- </a:t>
                      </a:r>
                      <a:r>
                        <a:rPr lang="en-US" sz="1600" baseline="0" dirty="0" err="1"/>
                        <a:t>rilotumumab</a:t>
                      </a:r>
                      <a:endParaRPr lang="en-US" sz="1600" dirty="0"/>
                    </a:p>
                  </a:txBody>
                  <a:tcPr/>
                </a:tc>
                <a:tc>
                  <a:txBody>
                    <a:bodyPr/>
                    <a:lstStyle/>
                    <a:p>
                      <a:pPr algn="ctr"/>
                      <a:endParaRPr lang="en-US" sz="1600" dirty="0"/>
                    </a:p>
                    <a:p>
                      <a:pPr algn="ctr"/>
                      <a:r>
                        <a:rPr lang="en-US" sz="1600" dirty="0"/>
                        <a:t>6.0 months</a:t>
                      </a:r>
                    </a:p>
                  </a:txBody>
                  <a:tcPr/>
                </a:tc>
                <a:tc>
                  <a:txBody>
                    <a:bodyPr/>
                    <a:lstStyle/>
                    <a:p>
                      <a:pPr algn="ctr"/>
                      <a:endParaRPr lang="en-US" sz="1600" dirty="0"/>
                    </a:p>
                    <a:p>
                      <a:pPr algn="ctr"/>
                      <a:r>
                        <a:rPr lang="en-US" sz="1600" dirty="0"/>
                        <a:t>10.7 months</a:t>
                      </a:r>
                    </a:p>
                  </a:txBody>
                  <a:tcPr/>
                </a:tc>
                <a:extLst>
                  <a:ext uri="{0D108BD9-81ED-4DB2-BD59-A6C34878D82A}">
                    <a16:rowId xmlns:a16="http://schemas.microsoft.com/office/drawing/2014/main" val="131501280"/>
                  </a:ext>
                </a:extLst>
              </a:tr>
              <a:tr h="370840">
                <a:tc>
                  <a:txBody>
                    <a:bodyPr/>
                    <a:lstStyle/>
                    <a:p>
                      <a:r>
                        <a:rPr lang="en-US" sz="1600" dirty="0"/>
                        <a:t>RAINFALL (Fuchs, 2019)</a:t>
                      </a:r>
                    </a:p>
                    <a:p>
                      <a:r>
                        <a:rPr lang="en-US" sz="1600" dirty="0"/>
                        <a:t>     Cisplatin/5-fluorouracil</a:t>
                      </a:r>
                      <a:r>
                        <a:rPr lang="en-US" sz="1600" baseline="0" dirty="0"/>
                        <a:t> +/-</a:t>
                      </a:r>
                    </a:p>
                    <a:p>
                      <a:r>
                        <a:rPr lang="en-US" sz="1600" baseline="0" dirty="0"/>
                        <a:t>     </a:t>
                      </a:r>
                      <a:r>
                        <a:rPr lang="en-US" sz="1600" baseline="0" dirty="0" err="1"/>
                        <a:t>ramucirumab</a:t>
                      </a:r>
                      <a:endParaRPr lang="en-US" sz="1600" dirty="0"/>
                    </a:p>
                  </a:txBody>
                  <a:tcPr/>
                </a:tc>
                <a:tc>
                  <a:txBody>
                    <a:bodyPr/>
                    <a:lstStyle/>
                    <a:p>
                      <a:pPr algn="ctr"/>
                      <a:endParaRPr lang="en-US" sz="1600" dirty="0"/>
                    </a:p>
                    <a:p>
                      <a:pPr algn="ctr"/>
                      <a:r>
                        <a:rPr lang="en-US" sz="1600" dirty="0"/>
                        <a:t>5.4 months</a:t>
                      </a:r>
                    </a:p>
                  </a:txBody>
                  <a:tcPr/>
                </a:tc>
                <a:tc>
                  <a:txBody>
                    <a:bodyPr/>
                    <a:lstStyle/>
                    <a:p>
                      <a:pPr algn="ctr"/>
                      <a:endParaRPr lang="en-US" sz="1600" dirty="0"/>
                    </a:p>
                    <a:p>
                      <a:pPr algn="ctr"/>
                      <a:r>
                        <a:rPr lang="en-US" sz="1600" dirty="0"/>
                        <a:t>10.7 months</a:t>
                      </a:r>
                    </a:p>
                  </a:txBody>
                  <a:tcPr/>
                </a:tc>
                <a:extLst>
                  <a:ext uri="{0D108BD9-81ED-4DB2-BD59-A6C34878D82A}">
                    <a16:rowId xmlns:a16="http://schemas.microsoft.com/office/drawing/2014/main" val="971461374"/>
                  </a:ext>
                </a:extLst>
              </a:tr>
              <a:tr h="370840">
                <a:tc>
                  <a:txBody>
                    <a:bodyPr/>
                    <a:lstStyle/>
                    <a:p>
                      <a:r>
                        <a:rPr lang="en-US" sz="1600" dirty="0"/>
                        <a:t>TOGA</a:t>
                      </a:r>
                      <a:r>
                        <a:rPr lang="en-US" sz="1600" baseline="0" dirty="0"/>
                        <a:t> (Bang, 2010)</a:t>
                      </a:r>
                    </a:p>
                    <a:p>
                      <a:r>
                        <a:rPr lang="en-US" sz="1600" baseline="0" dirty="0"/>
                        <a:t>     Cisplatin + </a:t>
                      </a:r>
                      <a:r>
                        <a:rPr lang="en-US" sz="1600" baseline="0" dirty="0" err="1"/>
                        <a:t>capecitabine</a:t>
                      </a:r>
                      <a:r>
                        <a:rPr lang="en-US" sz="1600" baseline="0" dirty="0"/>
                        <a:t> or</a:t>
                      </a:r>
                    </a:p>
                    <a:p>
                      <a:r>
                        <a:rPr lang="en-US" sz="1600" baseline="0" dirty="0"/>
                        <a:t>     5-FU +/- </a:t>
                      </a:r>
                      <a:r>
                        <a:rPr lang="en-US" sz="1600" baseline="0" dirty="0" err="1"/>
                        <a:t>trastuzumab</a:t>
                      </a:r>
                      <a:endParaRPr lang="en-US" sz="1600" dirty="0"/>
                    </a:p>
                  </a:txBody>
                  <a:tcPr/>
                </a:tc>
                <a:tc>
                  <a:txBody>
                    <a:bodyPr/>
                    <a:lstStyle/>
                    <a:p>
                      <a:pPr algn="ctr"/>
                      <a:endParaRPr lang="en-US" sz="1600" dirty="0"/>
                    </a:p>
                    <a:p>
                      <a:pPr algn="ctr"/>
                      <a:r>
                        <a:rPr lang="en-US" sz="1600" dirty="0"/>
                        <a:t>6.7 months*</a:t>
                      </a:r>
                    </a:p>
                  </a:txBody>
                  <a:tcPr/>
                </a:tc>
                <a:tc>
                  <a:txBody>
                    <a:bodyPr/>
                    <a:lstStyle/>
                    <a:p>
                      <a:pPr algn="ctr"/>
                      <a:endParaRPr lang="en-US" sz="1600" dirty="0"/>
                    </a:p>
                    <a:p>
                      <a:pPr algn="ctr"/>
                      <a:r>
                        <a:rPr lang="en-US" sz="1600" dirty="0"/>
                        <a:t>13.8 months*</a:t>
                      </a:r>
                    </a:p>
                  </a:txBody>
                  <a:tcPr/>
                </a:tc>
                <a:extLst>
                  <a:ext uri="{0D108BD9-81ED-4DB2-BD59-A6C34878D82A}">
                    <a16:rowId xmlns:a16="http://schemas.microsoft.com/office/drawing/2014/main" val="3376145292"/>
                  </a:ext>
                </a:extLst>
              </a:tr>
            </a:tbl>
          </a:graphicData>
        </a:graphic>
      </p:graphicFrame>
      <p:sp>
        <p:nvSpPr>
          <p:cNvPr id="5" name="TextBox 4"/>
          <p:cNvSpPr txBox="1"/>
          <p:nvPr/>
        </p:nvSpPr>
        <p:spPr bwMode="auto">
          <a:xfrm>
            <a:off x="61904" y="6419663"/>
            <a:ext cx="73190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b" anchorCtr="0" compatLnSpc="1">
            <a:prstTxWarp prst="textNoShape">
              <a:avLst/>
            </a:prstTxWarp>
            <a:spAutoFit/>
          </a:bodyPr>
          <a:lstStyle/>
          <a:p>
            <a:pPr algn="l"/>
            <a:r>
              <a:rPr lang="en-US" sz="1200" dirty="0" err="1">
                <a:solidFill>
                  <a:schemeClr val="bg1">
                    <a:lumMod val="50000"/>
                  </a:schemeClr>
                </a:solidFill>
              </a:rPr>
              <a:t>Lordick</a:t>
            </a:r>
            <a:r>
              <a:rPr lang="en-US" sz="1200" dirty="0">
                <a:solidFill>
                  <a:schemeClr val="bg1">
                    <a:lumMod val="50000"/>
                  </a:schemeClr>
                </a:solidFill>
              </a:rPr>
              <a:t> F, et al. Lancet </a:t>
            </a:r>
            <a:r>
              <a:rPr lang="en-US" sz="1200" dirty="0" err="1">
                <a:solidFill>
                  <a:schemeClr val="bg1">
                    <a:lumMod val="50000"/>
                  </a:schemeClr>
                </a:solidFill>
              </a:rPr>
              <a:t>Oncol</a:t>
            </a:r>
            <a:r>
              <a:rPr lang="en-US" sz="1200" dirty="0">
                <a:solidFill>
                  <a:schemeClr val="bg1">
                    <a:lumMod val="50000"/>
                  </a:schemeClr>
                </a:solidFill>
              </a:rPr>
              <a:t> 2013; Shah M, et al. JAMA </a:t>
            </a:r>
            <a:r>
              <a:rPr lang="en-US" sz="1200" dirty="0" err="1">
                <a:solidFill>
                  <a:schemeClr val="bg1">
                    <a:lumMod val="50000"/>
                  </a:schemeClr>
                </a:solidFill>
              </a:rPr>
              <a:t>Oncol</a:t>
            </a:r>
            <a:r>
              <a:rPr lang="en-US" sz="1200" dirty="0">
                <a:solidFill>
                  <a:schemeClr val="bg1">
                    <a:lumMod val="50000"/>
                  </a:schemeClr>
                </a:solidFill>
              </a:rPr>
              <a:t> 2017;</a:t>
            </a:r>
          </a:p>
          <a:p>
            <a:pPr algn="l"/>
            <a:r>
              <a:rPr lang="en-US" sz="1200" dirty="0" err="1">
                <a:solidFill>
                  <a:schemeClr val="bg1">
                    <a:lumMod val="50000"/>
                  </a:schemeClr>
                </a:solidFill>
              </a:rPr>
              <a:t>Catenacci</a:t>
            </a:r>
            <a:r>
              <a:rPr lang="en-US" sz="1200" dirty="0">
                <a:solidFill>
                  <a:schemeClr val="bg1">
                    <a:lumMod val="50000"/>
                  </a:schemeClr>
                </a:solidFill>
              </a:rPr>
              <a:t> DVT, et all, Lancet </a:t>
            </a:r>
            <a:r>
              <a:rPr lang="en-US" sz="1200" dirty="0" err="1">
                <a:solidFill>
                  <a:schemeClr val="bg1">
                    <a:lumMod val="50000"/>
                  </a:schemeClr>
                </a:solidFill>
              </a:rPr>
              <a:t>Oncol</a:t>
            </a:r>
            <a:r>
              <a:rPr lang="en-US" sz="1200" dirty="0">
                <a:solidFill>
                  <a:schemeClr val="bg1">
                    <a:lumMod val="50000"/>
                  </a:schemeClr>
                </a:solidFill>
              </a:rPr>
              <a:t> 2017; Fuchs CS, et al. Lancet </a:t>
            </a:r>
            <a:r>
              <a:rPr lang="en-US" sz="1200" dirty="0" err="1">
                <a:solidFill>
                  <a:schemeClr val="bg1">
                    <a:lumMod val="50000"/>
                  </a:schemeClr>
                </a:solidFill>
              </a:rPr>
              <a:t>Oncol</a:t>
            </a:r>
            <a:r>
              <a:rPr lang="en-US" sz="1200" dirty="0">
                <a:solidFill>
                  <a:schemeClr val="bg1">
                    <a:lumMod val="50000"/>
                  </a:schemeClr>
                </a:solidFill>
              </a:rPr>
              <a:t> 2019; Bang Y-J, et al. Lancet 2010</a:t>
            </a:r>
          </a:p>
        </p:txBody>
      </p:sp>
      <p:sp>
        <p:nvSpPr>
          <p:cNvPr id="6" name="TextBox 5"/>
          <p:cNvSpPr txBox="1"/>
          <p:nvPr/>
        </p:nvSpPr>
        <p:spPr bwMode="auto">
          <a:xfrm>
            <a:off x="8510272" y="5570297"/>
            <a:ext cx="236763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b" anchorCtr="0" compatLnSpc="1">
            <a:prstTxWarp prst="textNoShape">
              <a:avLst/>
            </a:prstTxWarp>
            <a:spAutoFit/>
          </a:bodyPr>
          <a:lstStyle/>
          <a:p>
            <a:pPr algn="l"/>
            <a:r>
              <a:rPr lang="en-US" sz="1000" dirty="0">
                <a:solidFill>
                  <a:schemeClr val="tx1"/>
                </a:solidFill>
              </a:rPr>
              <a:t>*includes chemotherapy plus </a:t>
            </a:r>
            <a:r>
              <a:rPr lang="en-US" sz="1000" dirty="0" err="1">
                <a:solidFill>
                  <a:schemeClr val="tx1"/>
                </a:solidFill>
              </a:rPr>
              <a:t>trastuzumab</a:t>
            </a:r>
            <a:endParaRPr lang="en-US" sz="1000" dirty="0">
              <a:solidFill>
                <a:schemeClr val="tx1"/>
              </a:solidFill>
            </a:endParaRPr>
          </a:p>
        </p:txBody>
      </p:sp>
    </p:spTree>
    <p:extLst>
      <p:ext uri="{BB962C8B-B14F-4D97-AF65-F5344CB8AC3E}">
        <p14:creationId xmlns:p14="http://schemas.microsoft.com/office/powerpoint/2010/main" val="3415609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Front-line checkpoint inhibitor therapy—CHECKMATE 649</a:t>
            </a:r>
          </a:p>
        </p:txBody>
      </p:sp>
      <p:sp>
        <p:nvSpPr>
          <p:cNvPr id="4" name="TextBox 3"/>
          <p:cNvSpPr txBox="1"/>
          <p:nvPr/>
        </p:nvSpPr>
        <p:spPr>
          <a:xfrm>
            <a:off x="829994" y="1345857"/>
            <a:ext cx="1779563" cy="1815882"/>
          </a:xfrm>
          <a:prstGeom prst="rect">
            <a:avLst/>
          </a:prstGeom>
          <a:noFill/>
        </p:spPr>
        <p:txBody>
          <a:bodyPr wrap="square" rtlCol="0">
            <a:spAutoFit/>
          </a:bodyPr>
          <a:lstStyle/>
          <a:p>
            <a:pPr algn="ctr"/>
            <a:r>
              <a:rPr lang="en-US" dirty="0">
                <a:solidFill>
                  <a:schemeClr val="tx1"/>
                </a:solidFill>
              </a:rPr>
              <a:t>Patients with </a:t>
            </a:r>
            <a:r>
              <a:rPr lang="en-US" dirty="0" err="1">
                <a:solidFill>
                  <a:schemeClr val="tx1"/>
                </a:solidFill>
              </a:rPr>
              <a:t>unresectable</a:t>
            </a:r>
            <a:r>
              <a:rPr lang="en-US" dirty="0">
                <a:solidFill>
                  <a:schemeClr val="tx1"/>
                </a:solidFill>
              </a:rPr>
              <a:t>, advanced or metastatic gastric, GEJ or esophageal adenocarcinoma with no prior treatment; Her2 </a:t>
            </a:r>
            <a:r>
              <a:rPr lang="en-US" dirty="0" err="1">
                <a:solidFill>
                  <a:schemeClr val="tx1"/>
                </a:solidFill>
              </a:rPr>
              <a:t>neg</a:t>
            </a:r>
            <a:endParaRPr lang="en-US" dirty="0">
              <a:solidFill>
                <a:schemeClr val="tx1"/>
              </a:solidFill>
            </a:endParaRPr>
          </a:p>
        </p:txBody>
      </p:sp>
      <p:sp>
        <p:nvSpPr>
          <p:cNvPr id="5" name="Rectangle 4"/>
          <p:cNvSpPr/>
          <p:nvPr/>
        </p:nvSpPr>
        <p:spPr>
          <a:xfrm>
            <a:off x="829994" y="1289587"/>
            <a:ext cx="1779563" cy="1997082"/>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3414668" y="1262380"/>
            <a:ext cx="3507692" cy="523220"/>
          </a:xfrm>
          <a:prstGeom prst="rect">
            <a:avLst/>
          </a:prstGeom>
          <a:noFill/>
        </p:spPr>
        <p:txBody>
          <a:bodyPr wrap="none" rtlCol="0">
            <a:spAutoFit/>
          </a:bodyPr>
          <a:lstStyle/>
          <a:p>
            <a:pPr algn="ctr"/>
            <a:r>
              <a:rPr lang="en-US" dirty="0" err="1">
                <a:solidFill>
                  <a:schemeClr val="tx1"/>
                </a:solidFill>
              </a:rPr>
              <a:t>Nivolumab</a:t>
            </a:r>
            <a:r>
              <a:rPr lang="en-US" dirty="0">
                <a:solidFill>
                  <a:schemeClr val="tx1"/>
                </a:solidFill>
              </a:rPr>
              <a:t> 1mg/kg + Ipilimumab 3mg/kg</a:t>
            </a:r>
          </a:p>
          <a:p>
            <a:pPr algn="ctr"/>
            <a:r>
              <a:rPr lang="en-US" dirty="0">
                <a:solidFill>
                  <a:schemeClr val="tx1"/>
                </a:solidFill>
              </a:rPr>
              <a:t>every 3W x 4, then </a:t>
            </a:r>
            <a:r>
              <a:rPr lang="en-US" dirty="0" err="1">
                <a:solidFill>
                  <a:schemeClr val="tx1"/>
                </a:solidFill>
              </a:rPr>
              <a:t>nivo</a:t>
            </a:r>
            <a:r>
              <a:rPr lang="en-US" dirty="0">
                <a:solidFill>
                  <a:schemeClr val="tx1"/>
                </a:solidFill>
              </a:rPr>
              <a:t> 240 mg every 2W</a:t>
            </a:r>
          </a:p>
        </p:txBody>
      </p:sp>
      <p:sp>
        <p:nvSpPr>
          <p:cNvPr id="7" name="Rectangle 6"/>
          <p:cNvSpPr/>
          <p:nvPr/>
        </p:nvSpPr>
        <p:spPr>
          <a:xfrm>
            <a:off x="3451104" y="1261714"/>
            <a:ext cx="3435998" cy="51347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3431119" y="2034134"/>
            <a:ext cx="3494867" cy="523220"/>
          </a:xfrm>
          <a:prstGeom prst="rect">
            <a:avLst/>
          </a:prstGeom>
          <a:noFill/>
        </p:spPr>
        <p:txBody>
          <a:bodyPr wrap="none" rtlCol="0">
            <a:spAutoFit/>
          </a:bodyPr>
          <a:lstStyle/>
          <a:p>
            <a:pPr algn="ctr"/>
            <a:r>
              <a:rPr lang="en-US" dirty="0" err="1">
                <a:solidFill>
                  <a:schemeClr val="tx1"/>
                </a:solidFill>
              </a:rPr>
              <a:t>Nivolumab</a:t>
            </a:r>
            <a:r>
              <a:rPr lang="en-US" dirty="0">
                <a:solidFill>
                  <a:schemeClr val="tx1"/>
                </a:solidFill>
              </a:rPr>
              <a:t> 360 mg + XELOX every 3W or</a:t>
            </a:r>
          </a:p>
          <a:p>
            <a:pPr algn="ctr"/>
            <a:r>
              <a:rPr lang="en-US" dirty="0" err="1">
                <a:solidFill>
                  <a:schemeClr val="tx1"/>
                </a:solidFill>
              </a:rPr>
              <a:t>Nivolumab</a:t>
            </a:r>
            <a:r>
              <a:rPr lang="en-US" dirty="0">
                <a:solidFill>
                  <a:schemeClr val="tx1"/>
                </a:solidFill>
              </a:rPr>
              <a:t> 240 mg + FOLFOX every 2W</a:t>
            </a:r>
          </a:p>
        </p:txBody>
      </p:sp>
      <p:sp>
        <p:nvSpPr>
          <p:cNvPr id="9" name="Rectangle 8"/>
          <p:cNvSpPr/>
          <p:nvPr/>
        </p:nvSpPr>
        <p:spPr>
          <a:xfrm>
            <a:off x="3451104" y="1996702"/>
            <a:ext cx="3435998" cy="571975"/>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3515666" y="2919975"/>
            <a:ext cx="3371436" cy="307777"/>
          </a:xfrm>
          <a:prstGeom prst="rect">
            <a:avLst/>
          </a:prstGeom>
          <a:noFill/>
        </p:spPr>
        <p:txBody>
          <a:bodyPr wrap="none" rtlCol="0">
            <a:spAutoFit/>
          </a:bodyPr>
          <a:lstStyle/>
          <a:p>
            <a:r>
              <a:rPr lang="en-US" dirty="0">
                <a:solidFill>
                  <a:schemeClr val="tx1"/>
                </a:solidFill>
              </a:rPr>
              <a:t>XELOX every 3W or FOLFOX every 2W</a:t>
            </a:r>
          </a:p>
        </p:txBody>
      </p:sp>
      <p:sp>
        <p:nvSpPr>
          <p:cNvPr id="11" name="Rectangle 10"/>
          <p:cNvSpPr/>
          <p:nvPr/>
        </p:nvSpPr>
        <p:spPr>
          <a:xfrm>
            <a:off x="3451104" y="2852814"/>
            <a:ext cx="3435998" cy="429065"/>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2" name="Straight Arrow Connector 11"/>
          <p:cNvCxnSpPr>
            <a:stCxn id="5" idx="3"/>
            <a:endCxn id="7" idx="1"/>
          </p:cNvCxnSpPr>
          <p:nvPr/>
        </p:nvCxnSpPr>
        <p:spPr>
          <a:xfrm flipV="1">
            <a:off x="2609557" y="1518449"/>
            <a:ext cx="841547" cy="769679"/>
          </a:xfrm>
          <a:prstGeom prst="straightConnector1">
            <a:avLst/>
          </a:prstGeom>
          <a:ln w="12700">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5" idx="3"/>
            <a:endCxn id="9" idx="1"/>
          </p:cNvCxnSpPr>
          <p:nvPr/>
        </p:nvCxnSpPr>
        <p:spPr>
          <a:xfrm flipV="1">
            <a:off x="2609557" y="2282690"/>
            <a:ext cx="841547" cy="5438"/>
          </a:xfrm>
          <a:prstGeom prst="straightConnector1">
            <a:avLst/>
          </a:prstGeom>
          <a:ln w="12700">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5" idx="3"/>
            <a:endCxn id="11" idx="1"/>
          </p:cNvCxnSpPr>
          <p:nvPr/>
        </p:nvCxnSpPr>
        <p:spPr>
          <a:xfrm>
            <a:off x="2609557" y="2288128"/>
            <a:ext cx="841547" cy="779219"/>
          </a:xfrm>
          <a:prstGeom prst="straightConnector1">
            <a:avLst/>
          </a:prstGeom>
          <a:ln w="12700">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7200214" y="1888613"/>
            <a:ext cx="0" cy="1492946"/>
          </a:xfrm>
          <a:prstGeom prst="line">
            <a:avLst/>
          </a:prstGeom>
          <a:ln>
            <a:solidFill>
              <a:schemeClr val="accent1">
                <a:lumMod val="90000"/>
                <a:lumOff val="10000"/>
              </a:schemeClr>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017334" y="1891598"/>
            <a:ext cx="182880"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7017334" y="3381559"/>
            <a:ext cx="18288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284670" y="2041892"/>
            <a:ext cx="2066373" cy="1169551"/>
          </a:xfrm>
          <a:prstGeom prst="rect">
            <a:avLst/>
          </a:prstGeom>
          <a:noFill/>
        </p:spPr>
        <p:txBody>
          <a:bodyPr wrap="square" rtlCol="0">
            <a:spAutoFit/>
          </a:bodyPr>
          <a:lstStyle/>
          <a:p>
            <a:r>
              <a:rPr lang="en-US" dirty="0">
                <a:solidFill>
                  <a:schemeClr val="tx1"/>
                </a:solidFill>
              </a:rPr>
              <a:t>Dual Primary Endpoints</a:t>
            </a:r>
          </a:p>
          <a:p>
            <a:pPr marL="285750" indent="-285750">
              <a:buFont typeface="Arial" panose="020B0604020202020204" pitchFamily="34" charset="0"/>
              <a:buChar char="•"/>
            </a:pPr>
            <a:r>
              <a:rPr lang="en-US" dirty="0">
                <a:solidFill>
                  <a:schemeClr val="tx1"/>
                </a:solidFill>
              </a:rPr>
              <a:t>Overall Survival in CPS ≥ 5</a:t>
            </a:r>
          </a:p>
          <a:p>
            <a:pPr marL="285750" indent="-285750">
              <a:buFont typeface="Arial" panose="020B0604020202020204" pitchFamily="34" charset="0"/>
              <a:buChar char="•"/>
            </a:pPr>
            <a:r>
              <a:rPr lang="en-US" dirty="0">
                <a:solidFill>
                  <a:schemeClr val="tx1"/>
                </a:solidFill>
              </a:rPr>
              <a:t>Progression Free Survival in CPS ≥ 5</a:t>
            </a:r>
          </a:p>
        </p:txBody>
      </p:sp>
      <p:sp>
        <p:nvSpPr>
          <p:cNvPr id="19" name="TextBox 18"/>
          <p:cNvSpPr txBox="1"/>
          <p:nvPr/>
        </p:nvSpPr>
        <p:spPr>
          <a:xfrm>
            <a:off x="829994" y="3311616"/>
            <a:ext cx="1779563" cy="646331"/>
          </a:xfrm>
          <a:prstGeom prst="rect">
            <a:avLst/>
          </a:prstGeom>
          <a:noFill/>
        </p:spPr>
        <p:txBody>
          <a:bodyPr wrap="square" rtlCol="0">
            <a:spAutoFit/>
          </a:bodyPr>
          <a:lstStyle/>
          <a:p>
            <a:pPr algn="ctr"/>
            <a:r>
              <a:rPr lang="en-US" sz="1200" dirty="0">
                <a:solidFill>
                  <a:schemeClr val="tx1"/>
                </a:solidFill>
              </a:rPr>
              <a:t>Stratified by PD-L1 status, region, </a:t>
            </a:r>
          </a:p>
          <a:p>
            <a:pPr algn="ctr"/>
            <a:r>
              <a:rPr lang="en-US" sz="1200" dirty="0">
                <a:solidFill>
                  <a:schemeClr val="tx1"/>
                </a:solidFill>
              </a:rPr>
              <a:t>ECOG PS and chemo</a:t>
            </a:r>
          </a:p>
        </p:txBody>
      </p:sp>
      <p:sp>
        <p:nvSpPr>
          <p:cNvPr id="20" name="TextBox 19"/>
          <p:cNvSpPr txBox="1"/>
          <p:nvPr/>
        </p:nvSpPr>
        <p:spPr>
          <a:xfrm>
            <a:off x="2819352" y="2030326"/>
            <a:ext cx="580608" cy="261610"/>
          </a:xfrm>
          <a:prstGeom prst="rect">
            <a:avLst/>
          </a:prstGeom>
          <a:noFill/>
        </p:spPr>
        <p:txBody>
          <a:bodyPr wrap="none" rtlCol="0">
            <a:spAutoFit/>
          </a:bodyPr>
          <a:lstStyle/>
          <a:p>
            <a:r>
              <a:rPr lang="en-US" sz="1100" dirty="0">
                <a:solidFill>
                  <a:schemeClr val="tx1"/>
                </a:solidFill>
              </a:rPr>
              <a:t>n=789</a:t>
            </a:r>
          </a:p>
        </p:txBody>
      </p:sp>
      <p:sp>
        <p:nvSpPr>
          <p:cNvPr id="21" name="TextBox 20"/>
          <p:cNvSpPr txBox="1"/>
          <p:nvPr/>
        </p:nvSpPr>
        <p:spPr>
          <a:xfrm>
            <a:off x="2649902" y="2717317"/>
            <a:ext cx="580608" cy="261610"/>
          </a:xfrm>
          <a:prstGeom prst="rect">
            <a:avLst/>
          </a:prstGeom>
          <a:noFill/>
        </p:spPr>
        <p:txBody>
          <a:bodyPr wrap="none" rtlCol="0">
            <a:spAutoFit/>
          </a:bodyPr>
          <a:lstStyle/>
          <a:p>
            <a:r>
              <a:rPr lang="en-US" sz="1100" dirty="0">
                <a:solidFill>
                  <a:schemeClr val="tx1"/>
                </a:solidFill>
              </a:rPr>
              <a:t>n=792</a:t>
            </a:r>
          </a:p>
        </p:txBody>
      </p:sp>
      <p:pic>
        <p:nvPicPr>
          <p:cNvPr id="29" name="8DBB6671-79DB-4FDE-B232-E9E375440F6E" descr="cid:C94D9E13-5778-4F7E-8BE9-F698236371D1@fios-router.home"/>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671199" y="3566016"/>
            <a:ext cx="4529015" cy="2145323"/>
          </a:xfrm>
          <a:prstGeom prst="rect">
            <a:avLst/>
          </a:prstGeom>
          <a:noFill/>
          <a:extLst>
            <a:ext uri="{909E8E84-426E-40DD-AFC4-6F175D3DCCD1}">
              <a14:hiddenFill xmlns:a14="http://schemas.microsoft.com/office/drawing/2010/main">
                <a:solidFill>
                  <a:srgbClr val="FFFFFF"/>
                </a:solidFill>
              </a14:hiddenFill>
            </a:ext>
          </a:extLst>
        </p:spPr>
      </p:pic>
      <p:pic>
        <p:nvPicPr>
          <p:cNvPr id="30" name="AA1A0228-1E5A-47E4-84C2-2E39C43B5CF3" descr="cid:F0E973CC-A3C4-4301-89F4-AEE3DAD64FB4@fios-router.home"/>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351026" y="3566015"/>
            <a:ext cx="4544800" cy="2145324"/>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4051457" y="5724692"/>
            <a:ext cx="2345514" cy="307777"/>
          </a:xfrm>
          <a:prstGeom prst="rect">
            <a:avLst/>
          </a:prstGeom>
          <a:noFill/>
        </p:spPr>
        <p:txBody>
          <a:bodyPr wrap="none" rtlCol="0">
            <a:spAutoFit/>
          </a:bodyPr>
          <a:lstStyle/>
          <a:p>
            <a:r>
              <a:rPr lang="en-US" dirty="0">
                <a:solidFill>
                  <a:schemeClr val="tx1"/>
                </a:solidFill>
              </a:rPr>
              <a:t>Overall Survival in CPS ≥ 5</a:t>
            </a:r>
          </a:p>
        </p:txBody>
      </p:sp>
      <p:sp>
        <p:nvSpPr>
          <p:cNvPr id="32" name="TextBox 31"/>
          <p:cNvSpPr txBox="1"/>
          <p:nvPr/>
        </p:nvSpPr>
        <p:spPr>
          <a:xfrm>
            <a:off x="8475670" y="5711166"/>
            <a:ext cx="2730235" cy="307777"/>
          </a:xfrm>
          <a:prstGeom prst="rect">
            <a:avLst/>
          </a:prstGeom>
          <a:noFill/>
        </p:spPr>
        <p:txBody>
          <a:bodyPr wrap="none" rtlCol="0">
            <a:spAutoFit/>
          </a:bodyPr>
          <a:lstStyle/>
          <a:p>
            <a:r>
              <a:rPr lang="en-US" dirty="0">
                <a:solidFill>
                  <a:schemeClr val="tx1"/>
                </a:solidFill>
              </a:rPr>
              <a:t>Progression Free Survival in ≥ 5</a:t>
            </a:r>
          </a:p>
        </p:txBody>
      </p:sp>
      <p:sp>
        <p:nvSpPr>
          <p:cNvPr id="33" name="TextBox 32"/>
          <p:cNvSpPr txBox="1"/>
          <p:nvPr/>
        </p:nvSpPr>
        <p:spPr>
          <a:xfrm>
            <a:off x="0" y="6396335"/>
            <a:ext cx="4333943" cy="461665"/>
          </a:xfrm>
          <a:prstGeom prst="rect">
            <a:avLst/>
          </a:prstGeom>
          <a:noFill/>
        </p:spPr>
        <p:txBody>
          <a:bodyPr wrap="none" rtlCol="0">
            <a:spAutoFit/>
          </a:bodyPr>
          <a:lstStyle/>
          <a:p>
            <a:r>
              <a:rPr lang="en-US" sz="1200" dirty="0">
                <a:solidFill>
                  <a:schemeClr val="bg1">
                    <a:lumMod val="50000"/>
                  </a:schemeClr>
                </a:solidFill>
              </a:rPr>
              <a:t>Adapted from </a:t>
            </a:r>
            <a:r>
              <a:rPr lang="en-US" sz="1200" dirty="0" err="1">
                <a:solidFill>
                  <a:schemeClr val="bg1">
                    <a:lumMod val="50000"/>
                  </a:schemeClr>
                </a:solidFill>
              </a:rPr>
              <a:t>Moehler</a:t>
            </a:r>
            <a:r>
              <a:rPr lang="en-US" sz="1200" dirty="0">
                <a:solidFill>
                  <a:schemeClr val="bg1">
                    <a:lumMod val="50000"/>
                  </a:schemeClr>
                </a:solidFill>
              </a:rPr>
              <a:t> M, et al, 2021 ASCO Annual Meeting; </a:t>
            </a:r>
          </a:p>
          <a:p>
            <a:r>
              <a:rPr lang="en-US" sz="1200" dirty="0" err="1">
                <a:solidFill>
                  <a:schemeClr val="bg1">
                    <a:lumMod val="50000"/>
                  </a:schemeClr>
                </a:solidFill>
              </a:rPr>
              <a:t>Janjigian</a:t>
            </a:r>
            <a:r>
              <a:rPr lang="en-US" sz="1200" dirty="0">
                <a:solidFill>
                  <a:schemeClr val="bg1">
                    <a:lumMod val="50000"/>
                  </a:schemeClr>
                </a:solidFill>
              </a:rPr>
              <a:t> YY, et al. Lancet 2021</a:t>
            </a:r>
          </a:p>
        </p:txBody>
      </p:sp>
    </p:spTree>
    <p:extLst>
      <p:ext uri="{BB962C8B-B14F-4D97-AF65-F5344CB8AC3E}">
        <p14:creationId xmlns:p14="http://schemas.microsoft.com/office/powerpoint/2010/main" val="2068583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68" y="476872"/>
            <a:ext cx="11074576" cy="738664"/>
          </a:xfrm>
        </p:spPr>
        <p:txBody>
          <a:bodyPr/>
          <a:lstStyle/>
          <a:p>
            <a:pPr algn="ctr"/>
            <a:r>
              <a:rPr lang="en-US" sz="2400" dirty="0"/>
              <a:t>Front-line checkpoint inhibitor therapy shows positive overall </a:t>
            </a:r>
            <a:br>
              <a:rPr lang="en-US" sz="2400" dirty="0"/>
            </a:br>
            <a:r>
              <a:rPr lang="en-US" sz="2400" dirty="0"/>
              <a:t>survival for all patients</a:t>
            </a:r>
          </a:p>
        </p:txBody>
      </p:sp>
      <p:pic>
        <p:nvPicPr>
          <p:cNvPr id="4" name="349827D5-FC09-49B5-AD42-046157D92BD0" descr="cid:A8023FDA-871D-4800-BBDC-5A29241184D0@fios-router.home"/>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614346" y="1532510"/>
            <a:ext cx="3647234" cy="1745376"/>
          </a:xfrm>
          <a:prstGeom prst="rect">
            <a:avLst/>
          </a:prstGeom>
          <a:noFill/>
          <a:extLst>
            <a:ext uri="{909E8E84-426E-40DD-AFC4-6F175D3DCCD1}">
              <a14:hiddenFill xmlns:a14="http://schemas.microsoft.com/office/drawing/2010/main">
                <a:solidFill>
                  <a:srgbClr val="FFFFFF"/>
                </a:solidFill>
              </a14:hiddenFill>
            </a:ext>
          </a:extLst>
        </p:spPr>
      </p:pic>
      <p:pic>
        <p:nvPicPr>
          <p:cNvPr id="5" name="F4FCC090-B58A-43CA-882E-7FF23DDE18CE" descr="cid:7BC69F36-2C63-404B-9D81-0D882A4E7086@fios-router.home"/>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563370" y="1531757"/>
            <a:ext cx="3623366" cy="1746129"/>
          </a:xfrm>
          <a:prstGeom prst="rect">
            <a:avLst/>
          </a:prstGeom>
          <a:noFill/>
          <a:extLst>
            <a:ext uri="{909E8E84-426E-40DD-AFC4-6F175D3DCCD1}">
              <a14:hiddenFill xmlns:a14="http://schemas.microsoft.com/office/drawing/2010/main">
                <a:solidFill>
                  <a:srgbClr val="FFFFFF"/>
                </a:solidFill>
              </a14:hiddenFill>
            </a:ext>
          </a:extLst>
        </p:spPr>
      </p:pic>
      <p:pic>
        <p:nvPicPr>
          <p:cNvPr id="6" name="34437E9A-8510-42AC-83F1-244DC6BC2881" descr="cid:299F01A8-D416-40D8-B14F-236AA66D1463@fios-router.home"/>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1614346" y="3944835"/>
            <a:ext cx="3647234" cy="1748756"/>
          </a:xfrm>
          <a:prstGeom prst="rect">
            <a:avLst/>
          </a:prstGeom>
          <a:noFill/>
          <a:extLst>
            <a:ext uri="{909E8E84-426E-40DD-AFC4-6F175D3DCCD1}">
              <a14:hiddenFill xmlns:a14="http://schemas.microsoft.com/office/drawing/2010/main">
                <a:solidFill>
                  <a:srgbClr val="FFFFFF"/>
                </a:solidFill>
              </a14:hiddenFill>
            </a:ext>
          </a:extLst>
        </p:spPr>
      </p:pic>
      <p:pic>
        <p:nvPicPr>
          <p:cNvPr id="7" name="07A1F617-3B45-4D10-928E-EB9E9C36AC69" descr="cid:45D636A6-1E2F-406B-9C4E-626CEB4E3B0B@fios-router.home"/>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6563370" y="3839725"/>
            <a:ext cx="3723750" cy="174875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280040" y="3277886"/>
            <a:ext cx="2981540" cy="338554"/>
          </a:xfrm>
          <a:prstGeom prst="rect">
            <a:avLst/>
          </a:prstGeom>
          <a:noFill/>
        </p:spPr>
        <p:txBody>
          <a:bodyPr wrap="square" rtlCol="0">
            <a:spAutoFit/>
          </a:bodyPr>
          <a:lstStyle/>
          <a:p>
            <a:r>
              <a:rPr lang="en-US" sz="1600" dirty="0">
                <a:solidFill>
                  <a:schemeClr val="tx1"/>
                </a:solidFill>
              </a:rPr>
              <a:t>Overall Survival in CPS ≥ 1</a:t>
            </a:r>
          </a:p>
        </p:txBody>
      </p:sp>
      <p:sp>
        <p:nvSpPr>
          <p:cNvPr id="9" name="TextBox 8"/>
          <p:cNvSpPr txBox="1"/>
          <p:nvPr/>
        </p:nvSpPr>
        <p:spPr>
          <a:xfrm>
            <a:off x="7086207" y="3277886"/>
            <a:ext cx="3100529" cy="338554"/>
          </a:xfrm>
          <a:prstGeom prst="rect">
            <a:avLst/>
          </a:prstGeom>
          <a:noFill/>
        </p:spPr>
        <p:txBody>
          <a:bodyPr wrap="none" rtlCol="0">
            <a:spAutoFit/>
          </a:bodyPr>
          <a:lstStyle/>
          <a:p>
            <a:r>
              <a:rPr lang="en-US" sz="1600" dirty="0">
                <a:solidFill>
                  <a:schemeClr val="tx1"/>
                </a:solidFill>
              </a:rPr>
              <a:t>Progression Free Survival in ≥ 1</a:t>
            </a:r>
          </a:p>
        </p:txBody>
      </p:sp>
      <p:sp>
        <p:nvSpPr>
          <p:cNvPr id="10" name="TextBox 9"/>
          <p:cNvSpPr txBox="1"/>
          <p:nvPr/>
        </p:nvSpPr>
        <p:spPr>
          <a:xfrm>
            <a:off x="2280040" y="5683432"/>
            <a:ext cx="3247669" cy="338554"/>
          </a:xfrm>
          <a:prstGeom prst="rect">
            <a:avLst/>
          </a:prstGeom>
          <a:noFill/>
        </p:spPr>
        <p:txBody>
          <a:bodyPr wrap="square" rtlCol="0">
            <a:spAutoFit/>
          </a:bodyPr>
          <a:lstStyle/>
          <a:p>
            <a:r>
              <a:rPr lang="en-US" sz="1600" dirty="0">
                <a:solidFill>
                  <a:schemeClr val="tx1"/>
                </a:solidFill>
              </a:rPr>
              <a:t>Overall Survival in all patients</a:t>
            </a:r>
          </a:p>
        </p:txBody>
      </p:sp>
      <p:sp>
        <p:nvSpPr>
          <p:cNvPr id="11" name="TextBox 10"/>
          <p:cNvSpPr txBox="1"/>
          <p:nvPr/>
        </p:nvSpPr>
        <p:spPr>
          <a:xfrm>
            <a:off x="6738355" y="5683432"/>
            <a:ext cx="3796232" cy="338554"/>
          </a:xfrm>
          <a:prstGeom prst="rect">
            <a:avLst/>
          </a:prstGeom>
          <a:noFill/>
        </p:spPr>
        <p:txBody>
          <a:bodyPr wrap="none" rtlCol="0">
            <a:spAutoFit/>
          </a:bodyPr>
          <a:lstStyle/>
          <a:p>
            <a:r>
              <a:rPr lang="en-US" sz="1600" dirty="0">
                <a:solidFill>
                  <a:schemeClr val="tx1"/>
                </a:solidFill>
              </a:rPr>
              <a:t>Progression Free Survival in all patients</a:t>
            </a:r>
          </a:p>
        </p:txBody>
      </p:sp>
      <p:sp>
        <p:nvSpPr>
          <p:cNvPr id="12" name="TextBox 11"/>
          <p:cNvSpPr txBox="1"/>
          <p:nvPr/>
        </p:nvSpPr>
        <p:spPr>
          <a:xfrm>
            <a:off x="0" y="6581001"/>
            <a:ext cx="2319738" cy="276999"/>
          </a:xfrm>
          <a:prstGeom prst="rect">
            <a:avLst/>
          </a:prstGeom>
          <a:noFill/>
        </p:spPr>
        <p:txBody>
          <a:bodyPr wrap="none" rtlCol="0">
            <a:spAutoFit/>
          </a:bodyPr>
          <a:lstStyle/>
          <a:p>
            <a:r>
              <a:rPr lang="en-US" sz="1200" dirty="0" err="1">
                <a:solidFill>
                  <a:schemeClr val="bg1">
                    <a:lumMod val="50000"/>
                  </a:schemeClr>
                </a:solidFill>
              </a:rPr>
              <a:t>Janjigian</a:t>
            </a:r>
            <a:r>
              <a:rPr lang="en-US" sz="1200" dirty="0">
                <a:solidFill>
                  <a:schemeClr val="bg1">
                    <a:lumMod val="50000"/>
                  </a:schemeClr>
                </a:solidFill>
              </a:rPr>
              <a:t> YY, et al. Lancet 2021</a:t>
            </a:r>
          </a:p>
        </p:txBody>
      </p:sp>
    </p:spTree>
    <p:extLst>
      <p:ext uri="{BB962C8B-B14F-4D97-AF65-F5344CB8AC3E}">
        <p14:creationId xmlns:p14="http://schemas.microsoft.com/office/powerpoint/2010/main" val="1727569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KEYNOTE-590</a:t>
            </a:r>
          </a:p>
        </p:txBody>
      </p:sp>
      <p:sp>
        <p:nvSpPr>
          <p:cNvPr id="4" name="TextBox 3"/>
          <p:cNvSpPr txBox="1"/>
          <p:nvPr/>
        </p:nvSpPr>
        <p:spPr>
          <a:xfrm>
            <a:off x="2881347" y="1473522"/>
            <a:ext cx="2153299" cy="1815882"/>
          </a:xfrm>
          <a:prstGeom prst="rect">
            <a:avLst/>
          </a:prstGeom>
          <a:noFill/>
        </p:spPr>
        <p:txBody>
          <a:bodyPr wrap="square" rtlCol="0">
            <a:spAutoFit/>
          </a:bodyPr>
          <a:lstStyle/>
          <a:p>
            <a:pPr algn="ctr"/>
            <a:r>
              <a:rPr lang="en-US" dirty="0">
                <a:solidFill>
                  <a:schemeClr val="tx1"/>
                </a:solidFill>
              </a:rPr>
              <a:t>Patients with </a:t>
            </a:r>
            <a:r>
              <a:rPr lang="en-US" dirty="0" err="1">
                <a:solidFill>
                  <a:schemeClr val="tx1"/>
                </a:solidFill>
              </a:rPr>
              <a:t>unresectable</a:t>
            </a:r>
            <a:r>
              <a:rPr lang="en-US" dirty="0">
                <a:solidFill>
                  <a:schemeClr val="tx1"/>
                </a:solidFill>
              </a:rPr>
              <a:t>, advanced or metastatic esophageal and </a:t>
            </a:r>
            <a:r>
              <a:rPr lang="en-US" dirty="0" err="1">
                <a:solidFill>
                  <a:schemeClr val="tx1"/>
                </a:solidFill>
              </a:rPr>
              <a:t>Siewert</a:t>
            </a:r>
            <a:r>
              <a:rPr lang="en-US" dirty="0">
                <a:solidFill>
                  <a:schemeClr val="tx1"/>
                </a:solidFill>
              </a:rPr>
              <a:t> type I GE junctional cancer, both squamous cell carcinoma and adenocarcinoma</a:t>
            </a:r>
          </a:p>
        </p:txBody>
      </p:sp>
      <p:sp>
        <p:nvSpPr>
          <p:cNvPr id="5" name="Rectangle 4"/>
          <p:cNvSpPr/>
          <p:nvPr/>
        </p:nvSpPr>
        <p:spPr>
          <a:xfrm>
            <a:off x="2881347" y="1380324"/>
            <a:ext cx="2153299" cy="200122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5567019" y="1415495"/>
            <a:ext cx="3536385" cy="738664"/>
          </a:xfrm>
          <a:prstGeom prst="rect">
            <a:avLst/>
          </a:prstGeom>
          <a:noFill/>
        </p:spPr>
        <p:txBody>
          <a:bodyPr wrap="square" rtlCol="0">
            <a:spAutoFit/>
          </a:bodyPr>
          <a:lstStyle/>
          <a:p>
            <a:pPr algn="ctr"/>
            <a:r>
              <a:rPr lang="en-US" dirty="0">
                <a:solidFill>
                  <a:schemeClr val="tx1"/>
                </a:solidFill>
              </a:rPr>
              <a:t>Cisplatin and 5-fluorouracil chemotherapy plus </a:t>
            </a:r>
            <a:r>
              <a:rPr lang="en-US" dirty="0" err="1">
                <a:solidFill>
                  <a:schemeClr val="tx1"/>
                </a:solidFill>
              </a:rPr>
              <a:t>pembrolizumab</a:t>
            </a:r>
            <a:r>
              <a:rPr lang="en-US" dirty="0">
                <a:solidFill>
                  <a:schemeClr val="tx1"/>
                </a:solidFill>
              </a:rPr>
              <a:t> 200 mg </a:t>
            </a:r>
          </a:p>
          <a:p>
            <a:pPr algn="ctr"/>
            <a:r>
              <a:rPr lang="en-US" dirty="0">
                <a:solidFill>
                  <a:schemeClr val="tx1"/>
                </a:solidFill>
              </a:rPr>
              <a:t>every 3 weeks</a:t>
            </a:r>
          </a:p>
        </p:txBody>
      </p:sp>
      <p:sp>
        <p:nvSpPr>
          <p:cNvPr id="7" name="Rectangle 6"/>
          <p:cNvSpPr/>
          <p:nvPr/>
        </p:nvSpPr>
        <p:spPr>
          <a:xfrm>
            <a:off x="5502457" y="1380324"/>
            <a:ext cx="3676040" cy="833296"/>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5567019" y="2598348"/>
            <a:ext cx="3536385" cy="738664"/>
          </a:xfrm>
          <a:prstGeom prst="rect">
            <a:avLst/>
          </a:prstGeom>
          <a:noFill/>
        </p:spPr>
        <p:txBody>
          <a:bodyPr wrap="square" rtlCol="0">
            <a:spAutoFit/>
          </a:bodyPr>
          <a:lstStyle/>
          <a:p>
            <a:pPr algn="ctr"/>
            <a:r>
              <a:rPr lang="en-US" dirty="0">
                <a:solidFill>
                  <a:schemeClr val="tx1"/>
                </a:solidFill>
              </a:rPr>
              <a:t>Cisplatin and 5-fluorouracil chemotherapy plus placebo </a:t>
            </a:r>
          </a:p>
          <a:p>
            <a:pPr algn="ctr"/>
            <a:r>
              <a:rPr lang="en-US" dirty="0">
                <a:solidFill>
                  <a:schemeClr val="tx1"/>
                </a:solidFill>
              </a:rPr>
              <a:t>every 3 weeks</a:t>
            </a:r>
          </a:p>
        </p:txBody>
      </p:sp>
      <p:sp>
        <p:nvSpPr>
          <p:cNvPr id="9" name="Rectangle 8"/>
          <p:cNvSpPr/>
          <p:nvPr/>
        </p:nvSpPr>
        <p:spPr>
          <a:xfrm>
            <a:off x="5502457" y="2551459"/>
            <a:ext cx="3676040" cy="830094"/>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0" name="Straight Arrow Connector 9"/>
          <p:cNvCxnSpPr>
            <a:stCxn id="5" idx="3"/>
            <a:endCxn id="7" idx="1"/>
          </p:cNvCxnSpPr>
          <p:nvPr/>
        </p:nvCxnSpPr>
        <p:spPr>
          <a:xfrm flipV="1">
            <a:off x="5034646" y="1796972"/>
            <a:ext cx="467811" cy="583967"/>
          </a:xfrm>
          <a:prstGeom prst="straightConnector1">
            <a:avLst/>
          </a:prstGeom>
          <a:ln w="12700">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5" idx="3"/>
            <a:endCxn id="9" idx="1"/>
          </p:cNvCxnSpPr>
          <p:nvPr/>
        </p:nvCxnSpPr>
        <p:spPr>
          <a:xfrm>
            <a:off x="5034646" y="2380939"/>
            <a:ext cx="467811" cy="585567"/>
          </a:xfrm>
          <a:prstGeom prst="straightConnector1">
            <a:avLst/>
          </a:prstGeom>
          <a:ln w="12700">
            <a:tailEnd type="triangle"/>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579805" y="3423677"/>
            <a:ext cx="743277" cy="276999"/>
          </a:xfrm>
          <a:prstGeom prst="rect">
            <a:avLst/>
          </a:prstGeom>
          <a:noFill/>
        </p:spPr>
        <p:txBody>
          <a:bodyPr wrap="square" rtlCol="0">
            <a:spAutoFit/>
          </a:bodyPr>
          <a:lstStyle/>
          <a:p>
            <a:r>
              <a:rPr lang="en-US" sz="1200" dirty="0">
                <a:solidFill>
                  <a:schemeClr val="tx1"/>
                </a:solidFill>
              </a:rPr>
              <a:t>n=749</a:t>
            </a:r>
          </a:p>
        </p:txBody>
      </p:sp>
      <p:sp>
        <p:nvSpPr>
          <p:cNvPr id="17" name="TextBox 16"/>
          <p:cNvSpPr txBox="1"/>
          <p:nvPr/>
        </p:nvSpPr>
        <p:spPr bwMode="auto">
          <a:xfrm>
            <a:off x="2979684" y="4147837"/>
            <a:ext cx="619881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b" anchorCtr="0" compatLnSpc="1">
            <a:prstTxWarp prst="textNoShape">
              <a:avLst/>
            </a:prstTxWarp>
            <a:spAutoFit/>
          </a:bodyPr>
          <a:lstStyle/>
          <a:p>
            <a:pPr algn="l"/>
            <a:r>
              <a:rPr lang="en-US" sz="1400" dirty="0">
                <a:solidFill>
                  <a:schemeClr val="tx1"/>
                </a:solidFill>
              </a:rPr>
              <a:t>Multiple primary endpoints:</a:t>
            </a:r>
          </a:p>
          <a:p>
            <a:pPr marL="285750" indent="-285750" algn="l">
              <a:buFont typeface="Arial" panose="020B0604020202020204" pitchFamily="34" charset="0"/>
              <a:buChar char="•"/>
            </a:pPr>
            <a:r>
              <a:rPr lang="en-US" dirty="0">
                <a:solidFill>
                  <a:schemeClr val="tx1"/>
                </a:solidFill>
              </a:rPr>
              <a:t>Overall survival in patients with squamous cell carcinoma and CPS ≥ 10</a:t>
            </a:r>
          </a:p>
          <a:p>
            <a:pPr marL="285750" indent="-285750" algn="l">
              <a:buFont typeface="Arial" panose="020B0604020202020204" pitchFamily="34" charset="0"/>
              <a:buChar char="•"/>
            </a:pPr>
            <a:r>
              <a:rPr lang="en-US" sz="1400" dirty="0">
                <a:solidFill>
                  <a:schemeClr val="tx1"/>
                </a:solidFill>
              </a:rPr>
              <a:t>OS and progression free survival in patients with squamous cell carcinoma</a:t>
            </a:r>
          </a:p>
          <a:p>
            <a:pPr marL="285750" indent="-285750" algn="l">
              <a:buFont typeface="Arial" panose="020B0604020202020204" pitchFamily="34" charset="0"/>
              <a:buChar char="•"/>
            </a:pPr>
            <a:r>
              <a:rPr lang="en-US" dirty="0">
                <a:solidFill>
                  <a:schemeClr val="tx1"/>
                </a:solidFill>
              </a:rPr>
              <a:t>OS and PFS in patients with CPS ≥ 10</a:t>
            </a:r>
          </a:p>
          <a:p>
            <a:pPr marL="285750" indent="-285750" algn="l">
              <a:buFont typeface="Arial" panose="020B0604020202020204" pitchFamily="34" charset="0"/>
              <a:buChar char="•"/>
            </a:pPr>
            <a:r>
              <a:rPr lang="en-US" sz="1400" dirty="0">
                <a:solidFill>
                  <a:schemeClr val="tx1"/>
                </a:solidFill>
              </a:rPr>
              <a:t>OS and PFS in all randomized patients</a:t>
            </a:r>
          </a:p>
        </p:txBody>
      </p:sp>
      <p:sp>
        <p:nvSpPr>
          <p:cNvPr id="18" name="TextBox 17"/>
          <p:cNvSpPr txBox="1"/>
          <p:nvPr/>
        </p:nvSpPr>
        <p:spPr>
          <a:xfrm>
            <a:off x="0" y="6581001"/>
            <a:ext cx="2063385" cy="276999"/>
          </a:xfrm>
          <a:prstGeom prst="rect">
            <a:avLst/>
          </a:prstGeom>
          <a:noFill/>
        </p:spPr>
        <p:txBody>
          <a:bodyPr wrap="none" rtlCol="0">
            <a:spAutoFit/>
          </a:bodyPr>
          <a:lstStyle/>
          <a:p>
            <a:r>
              <a:rPr lang="en-US" sz="1200" dirty="0">
                <a:solidFill>
                  <a:schemeClr val="bg1">
                    <a:lumMod val="50000"/>
                  </a:schemeClr>
                </a:solidFill>
              </a:rPr>
              <a:t>Sun J-M, et al. Lancet 2021</a:t>
            </a:r>
          </a:p>
        </p:txBody>
      </p:sp>
    </p:spTree>
    <p:extLst>
      <p:ext uri="{BB962C8B-B14F-4D97-AF65-F5344CB8AC3E}">
        <p14:creationId xmlns:p14="http://schemas.microsoft.com/office/powerpoint/2010/main" val="20307484"/>
      </p:ext>
    </p:extLst>
  </p:cSld>
  <p:clrMapOvr>
    <a:masterClrMapping/>
  </p:clrMapOvr>
</p:sld>
</file>

<file path=ppt/theme/theme1.xml><?xml version="1.0" encoding="utf-8"?>
<a:theme xmlns:a="http://schemas.openxmlformats.org/drawingml/2006/main" name="Penn Medicine Template 2009">
  <a:themeElements>
    <a:clrScheme name="Penn 2018 Color Palette">
      <a:dk1>
        <a:srgbClr val="002243"/>
      </a:dk1>
      <a:lt1>
        <a:srgbClr val="FFFFFF"/>
      </a:lt1>
      <a:dk2>
        <a:srgbClr val="800000"/>
      </a:dk2>
      <a:lt2>
        <a:srgbClr val="B4B5B4"/>
      </a:lt2>
      <a:accent1>
        <a:srgbClr val="326B8B"/>
      </a:accent1>
      <a:accent2>
        <a:srgbClr val="64A4D6"/>
      </a:accent2>
      <a:accent3>
        <a:srgbClr val="022D75"/>
      </a:accent3>
      <a:accent4>
        <a:srgbClr val="C4CE41"/>
      </a:accent4>
      <a:accent5>
        <a:srgbClr val="D75539"/>
      </a:accent5>
      <a:accent6>
        <a:srgbClr val="F7BA01"/>
      </a:accent6>
      <a:hlink>
        <a:srgbClr val="022D75"/>
      </a:hlink>
      <a:folHlink>
        <a:srgbClr val="7F0D00"/>
      </a:folHlink>
    </a:clrScheme>
    <a:fontScheme name="Penn Medicine Template 20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2"/>
            </a:solidFill>
            <a:effectLst/>
            <a:latin typeface="Arial" panose="020B0604020202020204" pitchFamily="34"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b" anchorCtr="0" compatLnSpc="1">
        <a:prstTxWarp prst="textNoShape">
          <a:avLst/>
        </a:prstTxWarp>
        <a:spAutoFit/>
      </a:bodyPr>
      <a:lstStyle>
        <a:defPPr algn="l">
          <a:defRPr sz="1400" b="1" dirty="0" smtClean="0">
            <a:solidFill>
              <a:schemeClr val="bg1">
                <a:lumMod val="50000"/>
              </a:schemeClr>
            </a:solidFill>
          </a:defRPr>
        </a:defPPr>
      </a:lstStyle>
    </a:txDef>
  </a:objectDefaults>
  <a:extraClrSchemeLst>
    <a:extraClrScheme>
      <a:clrScheme name="Penn Medicine Template 2009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enn Medicine Template 2009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enn Medicine Template 2009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enn Medicine Template 2009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enn Medicine Template 2009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enn Medicine Template 2009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8">
        <a:dk1>
          <a:srgbClr val="4A85FA"/>
        </a:dk1>
        <a:lt1>
          <a:srgbClr val="FFFFFF"/>
        </a:lt1>
        <a:dk2>
          <a:srgbClr val="001D3A"/>
        </a:dk2>
        <a:lt2>
          <a:srgbClr val="003366"/>
        </a:lt2>
        <a:accent1>
          <a:srgbClr val="A66E5A"/>
        </a:accent1>
        <a:accent2>
          <a:srgbClr val="BA003E"/>
        </a:accent2>
        <a:accent3>
          <a:srgbClr val="AAABAE"/>
        </a:accent3>
        <a:accent4>
          <a:srgbClr val="DADADA"/>
        </a:accent4>
        <a:accent5>
          <a:srgbClr val="D0BAB5"/>
        </a:accent5>
        <a:accent6>
          <a:srgbClr val="A80037"/>
        </a:accent6>
        <a:hlink>
          <a:srgbClr val="666633"/>
        </a:hlink>
        <a:folHlink>
          <a:srgbClr val="FEC420"/>
        </a:folHlink>
      </a:clrScheme>
      <a:clrMap bg1="dk2" tx1="lt1" bg2="dk1" tx2="lt2" accent1="accent1" accent2="accent2" accent3="accent3" accent4="accent4" accent5="accent5" accent6="accent6" hlink="hlink" folHlink="folHlink"/>
    </a:extraClrScheme>
    <a:extraClrScheme>
      <a:clrScheme name="Penn Medicine Template 2009 9">
        <a:dk1>
          <a:srgbClr val="000000"/>
        </a:dk1>
        <a:lt1>
          <a:srgbClr val="FFFFFF"/>
        </a:lt1>
        <a:dk2>
          <a:srgbClr val="A2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18674</TotalTime>
  <Pages>32</Pages>
  <Words>1417</Words>
  <Application>Microsoft Office PowerPoint</Application>
  <PresentationFormat>Widescreen</PresentationFormat>
  <Paragraphs>190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Franklin Gothic Book</vt:lpstr>
      <vt:lpstr>Lucida Grande</vt:lpstr>
      <vt:lpstr>Penn Medicine Template 2009</vt:lpstr>
      <vt:lpstr>Metastatic Gastroesophageal Junctional Cancer</vt:lpstr>
      <vt:lpstr>Case Presentation</vt:lpstr>
      <vt:lpstr>Case Presentation</vt:lpstr>
      <vt:lpstr>Case Presentation</vt:lpstr>
      <vt:lpstr>Approach to Advanced GEJ Adenocarcinoma</vt:lpstr>
      <vt:lpstr>Front-line Chemotherapy in Gastric Cancer</vt:lpstr>
      <vt:lpstr>Front-line checkpoint inhibitor therapy—CHECKMATE 649</vt:lpstr>
      <vt:lpstr>Front-line checkpoint inhibitor therapy shows positive overall  survival for all patients</vt:lpstr>
      <vt:lpstr>KEYNOTE-590</vt:lpstr>
      <vt:lpstr>Survival Outcomes Favorable for all Primary Groups KEYNOTE-590</vt:lpstr>
      <vt:lpstr>Favorable Progression Free Survival in ATTRACTION-4</vt:lpstr>
      <vt:lpstr>Front-line Chemotherapy in Her2 positive Gastric Cancer</vt:lpstr>
      <vt:lpstr>Chemotherapy plus trastuzumab plus immune checkpoint inhibitor therapy</vt:lpstr>
      <vt:lpstr>Case Presentation continued</vt:lpstr>
      <vt:lpstr>Case Presentation continued</vt:lpstr>
      <vt:lpstr>DESTINY—Gastric01</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subject>
  <dc:creator>PWheeler</dc:creator>
  <cp:keywords/>
  <dc:description/>
  <cp:lastModifiedBy>Winger Jessica</cp:lastModifiedBy>
  <cp:revision>927</cp:revision>
  <cp:lastPrinted>2003-06-10T14:31:25Z</cp:lastPrinted>
  <dcterms:created xsi:type="dcterms:W3CDTF">2006-02-16T01:55:53Z</dcterms:created>
  <dcterms:modified xsi:type="dcterms:W3CDTF">2022-10-03T13:32:23Z</dcterms:modified>
</cp:coreProperties>
</file>