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9" r:id="rId4"/>
    <p:sldMasterId id="2147483951" r:id="rId5"/>
  </p:sldMasterIdLst>
  <p:notesMasterIdLst>
    <p:notesMasterId r:id="rId59"/>
  </p:notesMasterIdLst>
  <p:handoutMasterIdLst>
    <p:handoutMasterId r:id="rId60"/>
  </p:handoutMasterIdLst>
  <p:sldIdLst>
    <p:sldId id="263" r:id="rId6"/>
    <p:sldId id="315" r:id="rId7"/>
    <p:sldId id="279" r:id="rId8"/>
    <p:sldId id="270" r:id="rId9"/>
    <p:sldId id="277" r:id="rId10"/>
    <p:sldId id="280" r:id="rId11"/>
    <p:sldId id="307" r:id="rId12"/>
    <p:sldId id="308" r:id="rId13"/>
    <p:sldId id="278" r:id="rId14"/>
    <p:sldId id="285" r:id="rId15"/>
    <p:sldId id="299" r:id="rId16"/>
    <p:sldId id="300" r:id="rId17"/>
    <p:sldId id="287" r:id="rId18"/>
    <p:sldId id="284" r:id="rId19"/>
    <p:sldId id="296" r:id="rId20"/>
    <p:sldId id="319" r:id="rId21"/>
    <p:sldId id="320" r:id="rId22"/>
    <p:sldId id="321" r:id="rId23"/>
    <p:sldId id="288" r:id="rId24"/>
    <p:sldId id="301" r:id="rId25"/>
    <p:sldId id="324" r:id="rId26"/>
    <p:sldId id="325" r:id="rId27"/>
    <p:sldId id="326" r:id="rId28"/>
    <p:sldId id="327" r:id="rId29"/>
    <p:sldId id="328" r:id="rId30"/>
    <p:sldId id="289" r:id="rId31"/>
    <p:sldId id="290" r:id="rId32"/>
    <p:sldId id="293" r:id="rId33"/>
    <p:sldId id="294" r:id="rId34"/>
    <p:sldId id="291" r:id="rId35"/>
    <p:sldId id="292" r:id="rId36"/>
    <p:sldId id="295" r:id="rId37"/>
    <p:sldId id="297" r:id="rId38"/>
    <p:sldId id="281" r:id="rId39"/>
    <p:sldId id="322" r:id="rId40"/>
    <p:sldId id="323" r:id="rId41"/>
    <p:sldId id="309" r:id="rId42"/>
    <p:sldId id="310" r:id="rId43"/>
    <p:sldId id="318" r:id="rId44"/>
    <p:sldId id="317" r:id="rId45"/>
    <p:sldId id="282" r:id="rId46"/>
    <p:sldId id="298" r:id="rId47"/>
    <p:sldId id="302" r:id="rId48"/>
    <p:sldId id="304" r:id="rId49"/>
    <p:sldId id="305" r:id="rId50"/>
    <p:sldId id="306" r:id="rId51"/>
    <p:sldId id="303" r:id="rId52"/>
    <p:sldId id="311" r:id="rId53"/>
    <p:sldId id="283" r:id="rId54"/>
    <p:sldId id="312" r:id="rId55"/>
    <p:sldId id="313" r:id="rId56"/>
    <p:sldId id="314" r:id="rId57"/>
    <p:sldId id="271" r:id="rId5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08F"/>
    <a:srgbClr val="011E40"/>
    <a:srgbClr val="377189"/>
    <a:srgbClr val="152456"/>
    <a:srgbClr val="4678BC"/>
    <a:srgbClr val="AF1F8E"/>
    <a:srgbClr val="58B7DD"/>
    <a:srgbClr val="CCD2EB"/>
    <a:srgbClr val="FFDD7F"/>
    <a:srgbClr val="C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A9CB8-7A91-48E5-ACE0-10F57449056B}" v="25" dt="2022-09-15T18:07:43.630"/>
    <p1510:client id="{EEFC9579-07EB-0D33-9824-68DBDE29FABF}" v="750" dt="2022-09-20T14:32:28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42" d="100"/>
          <a:sy n="142" d="100"/>
        </p:scale>
        <p:origin x="648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[Rapid anemia patients sept 19.xlsx]Sheet2!PivotTable1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Sheet2!$A$4:$A$20</c:f>
              <c:strCache>
                <c:ptCount val="16"/>
                <c:pt idx="0">
                  <c:v>GYN</c:v>
                </c:pt>
                <c:pt idx="1">
                  <c:v>PMD</c:v>
                </c:pt>
                <c:pt idx="2">
                  <c:v>GI</c:v>
                </c:pt>
                <c:pt idx="3">
                  <c:v>surgery</c:v>
                </c:pt>
                <c:pt idx="4">
                  <c:v>Hospital</c:v>
                </c:pt>
                <c:pt idx="5">
                  <c:v>Cardio</c:v>
                </c:pt>
                <c:pt idx="6">
                  <c:v>PMD </c:v>
                </c:pt>
                <c:pt idx="7">
                  <c:v>Self</c:v>
                </c:pt>
                <c:pt idx="8">
                  <c:v>rehab</c:v>
                </c:pt>
                <c:pt idx="9">
                  <c:v>Nephro</c:v>
                </c:pt>
                <c:pt idx="10">
                  <c:v>Heme</c:v>
                </c:pt>
                <c:pt idx="11">
                  <c:v>ED</c:v>
                </c:pt>
                <c:pt idx="12">
                  <c:v>SNF</c:v>
                </c:pt>
                <c:pt idx="13">
                  <c:v>endocrine</c:v>
                </c:pt>
                <c:pt idx="14">
                  <c:v>pulmonary</c:v>
                </c:pt>
                <c:pt idx="15">
                  <c:v>renal</c:v>
                </c:pt>
              </c:strCache>
            </c:strRef>
          </c:cat>
          <c:val>
            <c:numRef>
              <c:f>Sheet2!$B$4:$B$20</c:f>
              <c:numCache>
                <c:formatCode>General</c:formatCode>
                <c:ptCount val="16"/>
                <c:pt idx="0">
                  <c:v>101</c:v>
                </c:pt>
                <c:pt idx="1">
                  <c:v>98</c:v>
                </c:pt>
                <c:pt idx="2">
                  <c:v>22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5-4BA2-AD38-43F6CC52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898719"/>
        <c:axId val="1613895807"/>
      </c:barChart>
      <c:catAx>
        <c:axId val="161389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895807"/>
        <c:crosses val="autoZero"/>
        <c:auto val="1"/>
        <c:lblAlgn val="ctr"/>
        <c:lblOffset val="100"/>
        <c:noMultiLvlLbl val="0"/>
      </c:catAx>
      <c:valAx>
        <c:axId val="161389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Numebr of Ref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89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[Rapid anemia patients clean.xlsx]Sheet5!PivotTable5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D-4389-BC09-6489303380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ED-4389-BC09-6489303380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ED-4389-BC09-6489303380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ED-4389-BC09-6489303380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ED-4389-BC09-6489303380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ED-4389-BC09-6489303380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ED-4389-BC09-6489303380E4}"/>
              </c:ext>
            </c:extLst>
          </c:dPt>
          <c:dLbls>
            <c:dLbl>
              <c:idx val="2"/>
              <c:layout>
                <c:manualLayout>
                  <c:x val="9.7675464178088849E-3"/>
                  <c:y val="2.33213310647726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ED-4389-BC09-6489303380E4}"/>
                </c:ext>
              </c:extLst>
            </c:dLbl>
            <c:dLbl>
              <c:idx val="3"/>
              <c:layout>
                <c:manualLayout>
                  <c:x val="5.7566163604549428E-2"/>
                  <c:y val="-5.7717880742294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ED-4389-BC09-648930338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Sheet5!$A$4:$A$11</c:f>
              <c:strCache>
                <c:ptCount val="7"/>
                <c:pt idx="0">
                  <c:v>5-6</c:v>
                </c:pt>
                <c:pt idx="1">
                  <c:v>6-7</c:v>
                </c:pt>
                <c:pt idx="2">
                  <c:v>7-8</c:v>
                </c:pt>
                <c:pt idx="3">
                  <c:v>8-9</c:v>
                </c:pt>
                <c:pt idx="4">
                  <c:v>9-10</c:v>
                </c:pt>
                <c:pt idx="5">
                  <c:v>10-11</c:v>
                </c:pt>
                <c:pt idx="6">
                  <c:v>11-12</c:v>
                </c:pt>
              </c:strCache>
            </c:strRef>
          </c:cat>
          <c:val>
            <c:numRef>
              <c:f>Sheet5!$B$4:$B$11</c:f>
              <c:numCache>
                <c:formatCode>General</c:formatCode>
                <c:ptCount val="7"/>
                <c:pt idx="0">
                  <c:v>8</c:v>
                </c:pt>
                <c:pt idx="1">
                  <c:v>22</c:v>
                </c:pt>
                <c:pt idx="2">
                  <c:v>48</c:v>
                </c:pt>
                <c:pt idx="3">
                  <c:v>56</c:v>
                </c:pt>
                <c:pt idx="4">
                  <c:v>58</c:v>
                </c:pt>
                <c:pt idx="5">
                  <c:v>35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ED-4389-BC09-648930338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34745309614071"/>
          <c:y val="0.13952186127487831"/>
          <c:w val="0.10198588023719257"/>
          <c:h val="0.78298927709413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to visit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1-4</c:v>
                </c:pt>
                <c:pt idx="1">
                  <c:v>5-8</c:v>
                </c:pt>
                <c:pt idx="2">
                  <c:v>9-12</c:v>
                </c:pt>
                <c:pt idx="3">
                  <c:v>13-16</c:v>
                </c:pt>
                <c:pt idx="4">
                  <c:v>17-20</c:v>
                </c:pt>
                <c:pt idx="5">
                  <c:v>21-24</c:v>
                </c:pt>
                <c:pt idx="6">
                  <c:v>25-29</c:v>
                </c:pt>
                <c:pt idx="7">
                  <c:v>&gt;29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.0">
                  <c:v>27</c:v>
                </c:pt>
                <c:pt idx="1">
                  <c:v>28.1</c:v>
                </c:pt>
                <c:pt idx="2">
                  <c:v>19.899999999999999</c:v>
                </c:pt>
                <c:pt idx="3">
                  <c:v>10.5</c:v>
                </c:pt>
                <c:pt idx="4">
                  <c:v>11</c:v>
                </c:pt>
                <c:pt idx="5">
                  <c:v>6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E-4232-A235-CE5BC9AAA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(%)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1-4</c:v>
                </c:pt>
                <c:pt idx="1">
                  <c:v>5-8</c:v>
                </c:pt>
                <c:pt idx="2">
                  <c:v>9-12</c:v>
                </c:pt>
                <c:pt idx="3">
                  <c:v>13-16</c:v>
                </c:pt>
                <c:pt idx="4">
                  <c:v>17-20</c:v>
                </c:pt>
                <c:pt idx="5">
                  <c:v>21-24</c:v>
                </c:pt>
                <c:pt idx="6">
                  <c:v>25-29</c:v>
                </c:pt>
                <c:pt idx="7">
                  <c:v>&gt;29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3-696E-4232-A235-CE5BC9AA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213776"/>
        <c:axId val="769214192"/>
      </c:barChart>
      <c:valAx>
        <c:axId val="76921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213776"/>
        <c:crosses val="autoZero"/>
        <c:crossBetween val="between"/>
      </c:valAx>
      <c:catAx>
        <c:axId val="76921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21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[Rapid anemia patients clean.xlsx]Sheet7!PivotTable7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Sheet7!$A$4:$A$20</c:f>
              <c:strCache>
                <c:ptCount val="16"/>
                <c:pt idx="0">
                  <c:v>7.2</c:v>
                </c:pt>
                <c:pt idx="1">
                  <c:v>7.6</c:v>
                </c:pt>
                <c:pt idx="2">
                  <c:v>7.7</c:v>
                </c:pt>
                <c:pt idx="3">
                  <c:v>7.8</c:v>
                </c:pt>
                <c:pt idx="4">
                  <c:v>8.1</c:v>
                </c:pt>
                <c:pt idx="5">
                  <c:v>8.4</c:v>
                </c:pt>
                <c:pt idx="6">
                  <c:v>8.5</c:v>
                </c:pt>
                <c:pt idx="7">
                  <c:v>8.6</c:v>
                </c:pt>
                <c:pt idx="8">
                  <c:v>8.8</c:v>
                </c:pt>
                <c:pt idx="9">
                  <c:v>9</c:v>
                </c:pt>
                <c:pt idx="10">
                  <c:v>9.1</c:v>
                </c:pt>
                <c:pt idx="11">
                  <c:v>9.4</c:v>
                </c:pt>
                <c:pt idx="12">
                  <c:v>9.7</c:v>
                </c:pt>
                <c:pt idx="13">
                  <c:v>9.8</c:v>
                </c:pt>
                <c:pt idx="14">
                  <c:v>10.3</c:v>
                </c:pt>
                <c:pt idx="15">
                  <c:v>10.6</c:v>
                </c:pt>
              </c:strCache>
            </c:strRef>
          </c:cat>
          <c:val>
            <c:numRef>
              <c:f>Sheet7!$B$4:$B$20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5-4AC0-B947-999807558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369679"/>
        <c:axId val="1654374255"/>
      </c:barChart>
      <c:catAx>
        <c:axId val="165436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374255"/>
        <c:crosses val="autoZero"/>
        <c:auto val="1"/>
        <c:lblAlgn val="ctr"/>
        <c:lblOffset val="100"/>
        <c:noMultiLvlLbl val="0"/>
      </c:catAx>
      <c:valAx>
        <c:axId val="165437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36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A2DB6B-4107-C442-93EA-D3B7DC26088D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A39758-D81F-DD4F-B41A-3BDF9CA74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4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09B4C-8405-AF40-AC98-5813D05650E0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02E666-C731-BC47-9584-F0828BE0C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1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17365B-8204-4D41-BE37-A6E9400CB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912DC3-BB5C-F746-842F-D19CD62310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4340" y="1008507"/>
            <a:ext cx="5444983" cy="2085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spc="-75" baseline="0">
                <a:solidFill>
                  <a:srgbClr val="ECE819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877870A-001F-944F-AE7A-4B320F391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339" y="3349506"/>
            <a:ext cx="2720342" cy="732069"/>
          </a:xfrm>
          <a:prstGeom prst="rect">
            <a:avLst/>
          </a:prstGeom>
        </p:spPr>
        <p:txBody>
          <a:bodyPr wrap="square" numCol="1" spcCol="548640" anchor="t">
            <a:noAutofit/>
          </a:bodyPr>
          <a:lstStyle>
            <a:lvl1pPr marL="0" marR="0" indent="0" algn="l" defTabSz="68581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950" b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42909" indent="0" algn="ctr">
              <a:buNone/>
              <a:defRPr sz="1650"/>
            </a:lvl2pPr>
            <a:lvl3pPr marL="685817" indent="0" algn="ctr">
              <a:buNone/>
              <a:defRPr sz="1650"/>
            </a:lvl3pPr>
            <a:lvl4pPr marL="1028726" indent="0" algn="ctr">
              <a:buNone/>
              <a:defRPr sz="1500"/>
            </a:lvl4pPr>
            <a:lvl5pPr marL="1371634" indent="0" algn="ctr">
              <a:buNone/>
              <a:defRPr sz="1500"/>
            </a:lvl5pPr>
            <a:lvl6pPr marL="1714544" indent="0" algn="ctr">
              <a:buNone/>
              <a:defRPr sz="1500"/>
            </a:lvl6pPr>
            <a:lvl7pPr marL="2057451" indent="0" algn="ctr">
              <a:buNone/>
              <a:defRPr sz="1500"/>
            </a:lvl7pPr>
            <a:lvl8pPr marL="2400360" indent="0" algn="ctr">
              <a:buNone/>
              <a:defRPr sz="1500"/>
            </a:lvl8pPr>
            <a:lvl9pPr marL="2743269" indent="0" algn="ctr">
              <a:buNone/>
              <a:defRPr sz="1500"/>
            </a:lvl9pPr>
          </a:lstStyle>
          <a:p>
            <a:pPr marL="0" marR="0" lvl="0" indent="0" algn="l" defTabSz="68581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ADC319-D700-3548-9F4D-F1963EEB36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654338" y="543283"/>
            <a:ext cx="5117721" cy="73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spcCol="54864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68581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950" b="0" kern="1200" cap="none" spc="0" baseline="0">
                <a:solidFill>
                  <a:schemeClr val="bg1"/>
                </a:solidFill>
                <a:latin typeface="Trebuchet MS" panose="020B0703020202090204" pitchFamily="34" charset="0"/>
                <a:ea typeface="ＭＳ Ｐゴシック" charset="0"/>
                <a:cs typeface="ＭＳ Ｐゴシック" charset="0"/>
              </a:defRPr>
            </a:lvl1pPr>
            <a:lvl2pPr marL="342909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None/>
              <a:defRPr sz="16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5817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None/>
              <a:defRPr sz="165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8726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34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14544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1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6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69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spc="300" dirty="0"/>
              <a:t>SIDNEY KIMMEL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5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7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6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5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58"/>
            <a:ext cx="8229600" cy="8778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6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1566310"/>
            <a:ext cx="9144000" cy="1828800"/>
          </a:xfrm>
          <a:prstGeom prst="rect">
            <a:avLst/>
          </a:prstGeom>
          <a:solidFill>
            <a:srgbClr val="58B7DD">
              <a:alpha val="24000"/>
            </a:srgbClr>
          </a:solidFill>
          <a:ln>
            <a:noFill/>
          </a:ln>
        </p:spPr>
        <p:txBody>
          <a:bodyPr anchor="ctr"/>
          <a:lstStyle>
            <a:lvl1pPr marL="457200">
              <a:defRPr sz="3600">
                <a:solidFill>
                  <a:srgbClr val="58B7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58"/>
            <a:ext cx="8229600" cy="8778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09878"/>
            <a:ext cx="4023360" cy="32918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09878"/>
            <a:ext cx="4023360" cy="3291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48201" y="350044"/>
            <a:ext cx="4022725" cy="877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0" baseline="0">
                <a:ln>
                  <a:noFill/>
                </a:ln>
                <a:solidFill>
                  <a:srgbClr val="FCAF17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Trebuchet MS"/>
              </a:rPr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1309878"/>
            <a:ext cx="4023360" cy="32918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663440" y="1309878"/>
            <a:ext cx="4023360" cy="32918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349758"/>
            <a:ext cx="4023359" cy="877824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rgbClr val="FCAF1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044"/>
            <a:ext cx="8229600" cy="8774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8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6428"/>
            <a:ext cx="8252882" cy="445970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9759"/>
            <a:ext cx="8252883" cy="3386669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86970"/>
            <a:ext cx="8252882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58B7D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5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467B4253-E197-B948-819C-6ED712FDD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09688"/>
            <a:ext cx="8229600" cy="315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5720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2A705A6-E7F5-8445-913C-3B6B63568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91578"/>
          <a:stretch/>
        </p:blipFill>
        <p:spPr>
          <a:xfrm>
            <a:off x="0" y="4710312"/>
            <a:ext cx="9144000" cy="433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2" r:id="rId2"/>
    <p:sldLayoutId id="2147483924" r:id="rId3"/>
    <p:sldLayoutId id="2147483925" r:id="rId4"/>
    <p:sldLayoutId id="2147483936" r:id="rId5"/>
    <p:sldLayoutId id="2147483926" r:id="rId6"/>
    <p:sldLayoutId id="2147483937" r:id="rId7"/>
    <p:sldLayoutId id="2147483927" r:id="rId8"/>
    <p:sldLayoutId id="2147483950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FCAF1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23B57-2F0C-4C83-87DA-D9A14DB0B44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A9E9F-BCFA-4423-81FF-F6C23EC1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20331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20331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23C70-B73E-274D-973A-2BA795EBC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Rapid Treatment of Anemia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F54846-B852-9C42-B44A-067584380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Allison Zibelli, MD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patient pain in the 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820" y="1604367"/>
            <a:ext cx="4993871" cy="33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7" y="740413"/>
            <a:ext cx="6303309" cy="31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9177" y="184898"/>
            <a:ext cx="6194051" cy="239040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059" b="1">
                <a:solidFill>
                  <a:schemeClr val="tx2"/>
                </a:solidFill>
              </a:rPr>
              <a:t>Table 4. Studies reporting consequences of ED crowding.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38007" y="4311464"/>
            <a:ext cx="6076390" cy="4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794"/>
              <a:t>Morley C, Unwin M, Peterson GM, Stankovich J, Kinsman L (2018) Emergency department crowding: A systematic review of causes, consequences and solutions. PLOS ONE 13(8): e0203316. https://doi.org/10.1371/journal.pone.0203316</a:t>
            </a:r>
          </a:p>
          <a:p>
            <a:pPr eaLnBrk="1" hangingPunct="1"/>
            <a:r>
              <a:rPr lang="en-US" altLang="en-US" sz="794">
                <a:hlinkClick r:id="rId3"/>
              </a:rPr>
              <a:t>https://journals.plos.org/plosone/article?id=10.1371/journal.pone.0203316</a:t>
            </a:r>
            <a:endParaRPr lang="en-US" altLang="en-US" sz="794"/>
          </a:p>
        </p:txBody>
      </p:sp>
    </p:spTree>
    <p:extLst>
      <p:ext uri="{BB962C8B-B14F-4D97-AF65-F5344CB8AC3E}">
        <p14:creationId xmlns:p14="http://schemas.microsoft.com/office/powerpoint/2010/main" val="314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experience in the 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820" y="1604367"/>
            <a:ext cx="4993871" cy="33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25" dirty="0"/>
              <a:t>Closing the Referral Loop: an Analysis of Primary Care Referrals to Specialists in a Large Health System</a:t>
            </a:r>
            <a:br>
              <a:rPr lang="en-US" dirty="0"/>
            </a:br>
            <a:r>
              <a:rPr lang="en-US" sz="1350" dirty="0" err="1"/>
              <a:t>Malhar</a:t>
            </a:r>
            <a:r>
              <a:rPr lang="en-US" sz="1350" dirty="0"/>
              <a:t> P. Patel BSPH, </a:t>
            </a:r>
            <a:r>
              <a:rPr lang="en-US" sz="1350" dirty="0" err="1"/>
              <a:t>Priscille</a:t>
            </a:r>
            <a:r>
              <a:rPr lang="en-US" sz="1350" dirty="0"/>
              <a:t> </a:t>
            </a:r>
            <a:r>
              <a:rPr lang="en-US" sz="1350" dirty="0" err="1"/>
              <a:t>Schettini</a:t>
            </a:r>
            <a:r>
              <a:rPr lang="en-US" sz="1350" dirty="0"/>
              <a:t> BS, Colin P. O’Leary BA, Hayden B. Bosworth PhD, John B. Anderson MD, MPH &amp; Kevin P. Shah MD, MBA Journal of General Internal Medicine volume 33, pages715–721 </a:t>
            </a:r>
            <a:r>
              <a:rPr lang="en-US" sz="1200" dirty="0"/>
              <a:t>(2018)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051" y="1369219"/>
            <a:ext cx="3925898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Wastage of blood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113" y="1309688"/>
            <a:ext cx="5679773" cy="3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1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Wastage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year old woman, hemoglobin found to be 7.5 g/</a:t>
            </a:r>
            <a:r>
              <a:rPr lang="en-US" dirty="0" err="1"/>
              <a:t>dL</a:t>
            </a:r>
            <a:r>
              <a:rPr lang="en-US" dirty="0"/>
              <a:t> on admission for pneumonia</a:t>
            </a:r>
          </a:p>
          <a:p>
            <a:r>
              <a:rPr lang="en-US" dirty="0"/>
              <a:t>EGD and colonoscopy were negative</a:t>
            </a:r>
          </a:p>
          <a:p>
            <a:r>
              <a:rPr lang="en-US" dirty="0"/>
              <a:t>2 units PRBCs given</a:t>
            </a:r>
          </a:p>
          <a:p>
            <a:r>
              <a:rPr lang="en-US" dirty="0"/>
              <a:t>Eventual diagnosis:  Sickle Cell-beta thalassemia</a:t>
            </a:r>
          </a:p>
        </p:txBody>
      </p:sp>
    </p:spTree>
    <p:extLst>
      <p:ext uri="{BB962C8B-B14F-4D97-AF65-F5344CB8AC3E}">
        <p14:creationId xmlns:p14="http://schemas.microsoft.com/office/powerpoint/2010/main" val="329734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F278-9601-95C1-C61A-0EA650E0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F51B66-DB94-B9CE-4B9C-5090C591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90" y="1309688"/>
            <a:ext cx="8166819" cy="3159837"/>
          </a:xfrm>
        </p:spPr>
      </p:pic>
    </p:spTree>
    <p:extLst>
      <p:ext uri="{BB962C8B-B14F-4D97-AF65-F5344CB8AC3E}">
        <p14:creationId xmlns:p14="http://schemas.microsoft.com/office/powerpoint/2010/main" val="338144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8EA-F9CC-5E55-99D4-2B3A6C57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Their criteria for transfusion</a:t>
            </a:r>
            <a:endParaRPr lang="en-US" dirty="0"/>
          </a:p>
        </p:txBody>
      </p:sp>
      <p:pic>
        <p:nvPicPr>
          <p:cNvPr id="4" name="Picture 4" descr="Table, timeline&#10;&#10;Description automatically generated">
            <a:extLst>
              <a:ext uri="{FF2B5EF4-FFF2-40B4-BE49-F238E27FC236}">
                <a16:creationId xmlns:a16="http://schemas.microsoft.com/office/drawing/2014/main" id="{68D82A48-D671-1FD6-4648-783338CEC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224" y="1309688"/>
            <a:ext cx="6761551" cy="3159837"/>
          </a:xfrm>
        </p:spPr>
      </p:pic>
    </p:spTree>
    <p:extLst>
      <p:ext uri="{BB962C8B-B14F-4D97-AF65-F5344CB8AC3E}">
        <p14:creationId xmlns:p14="http://schemas.microsoft.com/office/powerpoint/2010/main" val="357485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BD68050-542D-40EB-6537-2C7A38B89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800" y="50800"/>
            <a:ext cx="6752400" cy="4608513"/>
          </a:xfrm>
          <a:noFill/>
        </p:spPr>
      </p:pic>
    </p:spTree>
    <p:extLst>
      <p:ext uri="{BB962C8B-B14F-4D97-AF65-F5344CB8AC3E}">
        <p14:creationId xmlns:p14="http://schemas.microsoft.com/office/powerpoint/2010/main" val="24171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/>
              </a:rPr>
              <a:t>No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 year old woman presented with shortness of breath and fatigue</a:t>
            </a:r>
          </a:p>
          <a:p>
            <a:r>
              <a:rPr lang="en-US" dirty="0"/>
              <a:t>Found to have a hemoglobin of 5.4 g/</a:t>
            </a:r>
            <a:r>
              <a:rPr lang="en-US" dirty="0" err="1"/>
              <a:t>dL</a:t>
            </a:r>
            <a:r>
              <a:rPr lang="en-US" dirty="0"/>
              <a:t>, MCV 64</a:t>
            </a:r>
          </a:p>
          <a:p>
            <a:r>
              <a:rPr lang="en-US" dirty="0"/>
              <a:t>Past medical history notable for SLE on </a:t>
            </a:r>
            <a:r>
              <a:rPr lang="en-US" dirty="0" err="1"/>
              <a:t>Plaquenil</a:t>
            </a:r>
            <a:endParaRPr lang="en-US" dirty="0"/>
          </a:p>
          <a:p>
            <a:r>
              <a:rPr lang="en-US" dirty="0"/>
              <a:t>Given 3 units PRBCs in the hospital, LOS 2 days</a:t>
            </a:r>
          </a:p>
          <a:p>
            <a:r>
              <a:rPr lang="en-US" dirty="0"/>
              <a:t>Seen in ED 6 months prior, transfused 2 units, referred to GI</a:t>
            </a:r>
          </a:p>
          <a:p>
            <a:r>
              <a:rPr lang="en-US" dirty="0"/>
              <a:t>Eventual diagnosis was autoimmune hemolytic anemia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0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9588-0F48-F24F-8A24-B9DAAF57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Conflicts of Interest</a:t>
            </a:r>
            <a:endParaRPr lang="en-US" dirty="0"/>
          </a:p>
        </p:txBody>
      </p:sp>
      <p:pic>
        <p:nvPicPr>
          <p:cNvPr id="4" name="Picture 4" descr="A person standing next to a person in a garment&#10;&#10;Description automatically generated">
            <a:extLst>
              <a:ext uri="{FF2B5EF4-FFF2-40B4-BE49-F238E27FC236}">
                <a16:creationId xmlns:a16="http://schemas.microsoft.com/office/drawing/2014/main" id="{0AD723A2-E347-73AC-A89A-BACC82BAE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679" y="1044847"/>
            <a:ext cx="2811264" cy="3752245"/>
          </a:xfrm>
        </p:spPr>
      </p:pic>
    </p:spTree>
    <p:extLst>
      <p:ext uri="{BB962C8B-B14F-4D97-AF65-F5344CB8AC3E}">
        <p14:creationId xmlns:p14="http://schemas.microsoft.com/office/powerpoint/2010/main" val="48574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25" dirty="0"/>
              <a:t>Closing the Referral Loop: an Analysis of Primary Care Referrals to Specialists in a Large Health System</a:t>
            </a:r>
            <a:br>
              <a:rPr lang="en-US" dirty="0"/>
            </a:br>
            <a:r>
              <a:rPr lang="en-US" sz="1350" dirty="0" err="1"/>
              <a:t>Malhar</a:t>
            </a:r>
            <a:r>
              <a:rPr lang="en-US" sz="1350" dirty="0"/>
              <a:t> P. Patel BSPH, </a:t>
            </a:r>
            <a:r>
              <a:rPr lang="en-US" sz="1350" dirty="0" err="1"/>
              <a:t>Priscille</a:t>
            </a:r>
            <a:r>
              <a:rPr lang="en-US" sz="1350" dirty="0"/>
              <a:t> </a:t>
            </a:r>
            <a:r>
              <a:rPr lang="en-US" sz="1350" dirty="0" err="1"/>
              <a:t>Schettini</a:t>
            </a:r>
            <a:r>
              <a:rPr lang="en-US" sz="1350" dirty="0"/>
              <a:t> BS, Colin P. O’Leary BA, Hayden B. Bosworth PhD, John B. Anderson MD, MPH &amp; Kevin P. Shah MD, MBA Journal of General Internal Medicine volume 33, pages715–721 </a:t>
            </a:r>
            <a:r>
              <a:rPr lang="en-US" sz="1200" dirty="0"/>
              <a:t>(2018)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051" y="1369219"/>
            <a:ext cx="3925898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3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2F0A-C4FC-185B-4541-D5064646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An "innocent bystander"?</a:t>
            </a:r>
            <a:endParaRPr lang="en-US" dirty="0"/>
          </a:p>
        </p:txBody>
      </p:sp>
      <p:pic>
        <p:nvPicPr>
          <p:cNvPr id="4" name="Picture 4" descr="Graphical user interface, text, timeline&#10;&#10;Description automatically generated">
            <a:extLst>
              <a:ext uri="{FF2B5EF4-FFF2-40B4-BE49-F238E27FC236}">
                <a16:creationId xmlns:a16="http://schemas.microsoft.com/office/drawing/2014/main" id="{8A4C6C8B-476D-9302-42F9-677819BAE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22401"/>
            <a:ext cx="7886700" cy="2757139"/>
          </a:xfrm>
        </p:spPr>
      </p:pic>
    </p:spTree>
    <p:extLst>
      <p:ext uri="{BB962C8B-B14F-4D97-AF65-F5344CB8AC3E}">
        <p14:creationId xmlns:p14="http://schemas.microsoft.com/office/powerpoint/2010/main" val="10319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7DCC-2080-EE59-7173-099F6A0E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Hospitalization in the mildly anemic</a:t>
            </a:r>
            <a:endParaRPr lang="en-US" dirty="0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E6CE400-5A68-4EC2-1584-5905AB24C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668" y="1370013"/>
            <a:ext cx="5728664" cy="3262312"/>
          </a:xfrm>
        </p:spPr>
      </p:pic>
    </p:spTree>
    <p:extLst>
      <p:ext uri="{BB962C8B-B14F-4D97-AF65-F5344CB8AC3E}">
        <p14:creationId xmlns:p14="http://schemas.microsoft.com/office/powerpoint/2010/main" val="348320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54E0-CF85-052E-0996-7CA728F0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Death in the mildly anemic</a:t>
            </a:r>
            <a:endParaRPr lang="en-US" dirty="0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FA68CEF-F3D4-B87C-8416-DA460ED50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392" y="1370013"/>
            <a:ext cx="5793215" cy="3262312"/>
          </a:xfrm>
        </p:spPr>
      </p:pic>
    </p:spTree>
    <p:extLst>
      <p:ext uri="{BB962C8B-B14F-4D97-AF65-F5344CB8AC3E}">
        <p14:creationId xmlns:p14="http://schemas.microsoft.com/office/powerpoint/2010/main" val="428542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14AE-5785-93F2-3F50-518CE7A9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B75CF7-308F-FDEE-EB3A-4ADB7C294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748433"/>
            <a:ext cx="6172200" cy="2505075"/>
          </a:xfrm>
        </p:spPr>
      </p:pic>
    </p:spTree>
    <p:extLst>
      <p:ext uri="{BB962C8B-B14F-4D97-AF65-F5344CB8AC3E}">
        <p14:creationId xmlns:p14="http://schemas.microsoft.com/office/powerpoint/2010/main" val="57270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477B-B047-1BE1-597C-E38842D6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D9F12C2-5F4C-5846-5ADF-EDE37FE08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12" y="2186583"/>
            <a:ext cx="6048375" cy="1628775"/>
          </a:xfrm>
        </p:spPr>
      </p:pic>
    </p:spTree>
    <p:extLst>
      <p:ext uri="{BB962C8B-B14F-4D97-AF65-F5344CB8AC3E}">
        <p14:creationId xmlns:p14="http://schemas.microsoft.com/office/powerpoint/2010/main" val="4057480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68 year old male with gum bleeding s/p tooth extraction</a:t>
            </a:r>
          </a:p>
          <a:p>
            <a:r>
              <a:rPr lang="en-US" dirty="0"/>
              <a:t>Multiple co-morbidities including advanced liver disease</a:t>
            </a:r>
          </a:p>
          <a:p>
            <a:r>
              <a:rPr lang="en-US" dirty="0"/>
              <a:t>Transfused multiple times in the hospital with RBCs</a:t>
            </a:r>
          </a:p>
          <a:p>
            <a:r>
              <a:rPr lang="en-US" dirty="0"/>
              <a:t>Seen at Rapid Anemia Clinic, started on </a:t>
            </a:r>
            <a:r>
              <a:rPr lang="en-US" dirty="0" err="1"/>
              <a:t>tranexamic</a:t>
            </a:r>
            <a:r>
              <a:rPr lang="en-US" dirty="0"/>
              <a:t> acid with resolution of bleeding</a:t>
            </a:r>
          </a:p>
        </p:txBody>
      </p:sp>
    </p:spTree>
    <p:extLst>
      <p:ext uri="{BB962C8B-B14F-4D97-AF65-F5344CB8AC3E}">
        <p14:creationId xmlns:p14="http://schemas.microsoft.com/office/powerpoint/2010/main" val="136945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 year old woman, 28 weeks pregnant</a:t>
            </a:r>
          </a:p>
          <a:p>
            <a:r>
              <a:rPr lang="en-US" dirty="0"/>
              <a:t>Previous infant was low birthweight</a:t>
            </a:r>
          </a:p>
          <a:p>
            <a:r>
              <a:rPr lang="en-US" dirty="0"/>
              <a:t>Hemoglobin 8.2g/</a:t>
            </a:r>
            <a:r>
              <a:rPr lang="en-US" dirty="0" err="1"/>
              <a:t>dL</a:t>
            </a:r>
            <a:r>
              <a:rPr lang="en-US" dirty="0"/>
              <a:t>, Ferritin 4</a:t>
            </a:r>
          </a:p>
          <a:p>
            <a:r>
              <a:rPr lang="en-US" dirty="0"/>
              <a:t>Taking prenatal vitamins as instructed</a:t>
            </a:r>
          </a:p>
        </p:txBody>
      </p:sp>
    </p:spTree>
    <p:extLst>
      <p:ext uri="{BB962C8B-B14F-4D97-AF65-F5344CB8AC3E}">
        <p14:creationId xmlns:p14="http://schemas.microsoft.com/office/powerpoint/2010/main" val="3956775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neglected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87" y="1374775"/>
            <a:ext cx="75914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228,438 deliveries in 19 US hospitals, 2002-2008</a:t>
            </a:r>
          </a:p>
          <a:p>
            <a:r>
              <a:rPr lang="en-US" dirty="0"/>
              <a:t>6.1% had anemia in pregnancy</a:t>
            </a:r>
          </a:p>
          <a:p>
            <a:r>
              <a:rPr lang="en-US" dirty="0"/>
              <a:t>Higher rates of severe maternal morbidity were more common after multivariate logistic regression analysis</a:t>
            </a:r>
          </a:p>
          <a:p>
            <a:r>
              <a:rPr lang="en-US" dirty="0"/>
              <a:t>Poor Apgar scores, neonatal ICU admission and neonatal death significantly higher in setting of anemia </a:t>
            </a:r>
          </a:p>
        </p:txBody>
      </p:sp>
    </p:spTree>
    <p:extLst>
      <p:ext uri="{BB962C8B-B14F-4D97-AF65-F5344CB8AC3E}">
        <p14:creationId xmlns:p14="http://schemas.microsoft.com/office/powerpoint/2010/main" val="322225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outpatient anemia treatment</a:t>
            </a:r>
          </a:p>
        </p:txBody>
      </p:sp>
    </p:spTree>
    <p:extLst>
      <p:ext uri="{BB962C8B-B14F-4D97-AF65-F5344CB8AC3E}">
        <p14:creationId xmlns:p14="http://schemas.microsoft.com/office/powerpoint/2010/main" val="17311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study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7" y="1493838"/>
            <a:ext cx="6981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4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this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population:  All pregnant women in BC</a:t>
            </a:r>
          </a:p>
          <a:p>
            <a:r>
              <a:rPr lang="en-US" dirty="0"/>
              <a:t>12.8 % hemoglobin below 10.9g/</a:t>
            </a:r>
            <a:r>
              <a:rPr lang="en-US" dirty="0" err="1"/>
              <a:t>dL</a:t>
            </a:r>
            <a:r>
              <a:rPr lang="en-US" dirty="0"/>
              <a:t> </a:t>
            </a:r>
          </a:p>
          <a:p>
            <a:r>
              <a:rPr lang="en-US" dirty="0"/>
              <a:t>Anemia was associated with preterm birth, low birthweight, low Apgar score, neonatal and perinatal death</a:t>
            </a:r>
          </a:p>
        </p:txBody>
      </p:sp>
    </p:spTree>
    <p:extLst>
      <p:ext uri="{BB962C8B-B14F-4D97-AF65-F5344CB8AC3E}">
        <p14:creationId xmlns:p14="http://schemas.microsoft.com/office/powerpoint/2010/main" val="103435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53" y="252248"/>
            <a:ext cx="3745886" cy="45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94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B480-621F-62CF-CD2F-7C391D8B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FAEC2D4C-A378-065A-5224-3463B2980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580" y="368805"/>
            <a:ext cx="7032298" cy="4240110"/>
          </a:xfrm>
        </p:spPr>
      </p:pic>
    </p:spTree>
    <p:extLst>
      <p:ext uri="{BB962C8B-B14F-4D97-AF65-F5344CB8AC3E}">
        <p14:creationId xmlns:p14="http://schemas.microsoft.com/office/powerpoint/2010/main" val="2161148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Model for Anemia Diagnosis and Treatment—the Rapid Anemia Clinic</a:t>
            </a:r>
          </a:p>
        </p:txBody>
      </p:sp>
    </p:spTree>
    <p:extLst>
      <p:ext uri="{BB962C8B-B14F-4D97-AF65-F5344CB8AC3E}">
        <p14:creationId xmlns:p14="http://schemas.microsoft.com/office/powerpoint/2010/main" val="255934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2229-F581-DB05-F044-E7A2C02A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Setting of intervention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86B2-C576-291C-9D41-8D81D562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Small community hospital in urban area</a:t>
            </a:r>
          </a:p>
          <a:p>
            <a:r>
              <a:rPr lang="en-US" dirty="0">
                <a:ea typeface="ＭＳ Ｐゴシック"/>
              </a:rPr>
              <a:t>Outpatient Infusion Center, capacity for transfusions</a:t>
            </a:r>
            <a:endParaRPr lang="en-US" dirty="0"/>
          </a:p>
          <a:p>
            <a:r>
              <a:rPr lang="en-US" dirty="0">
                <a:ea typeface="ＭＳ Ｐゴシック"/>
              </a:rPr>
              <a:t>2 hematologists, one NP</a:t>
            </a:r>
          </a:p>
          <a:p>
            <a:r>
              <a:rPr lang="en-US" dirty="0">
                <a:ea typeface="ＭＳ Ｐゴシック"/>
              </a:rPr>
              <a:t>Dedicated precertification team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49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B95F8DD-FE3D-6C78-E160-E5BF2EC90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549" y="50800"/>
            <a:ext cx="5022902" cy="4608513"/>
          </a:xfrm>
          <a:noFill/>
        </p:spPr>
      </p:pic>
    </p:spTree>
    <p:extLst>
      <p:ext uri="{BB962C8B-B14F-4D97-AF65-F5344CB8AC3E}">
        <p14:creationId xmlns:p14="http://schemas.microsoft.com/office/powerpoint/2010/main" val="2460733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732A-CA80-E334-1123-89B5FC90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Rapid Anemia Workflow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2AA1-1B67-50F3-AA01-89A00F59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30566-7D5B-5C40-F32C-32DFF40D64E5}"/>
              </a:ext>
            </a:extLst>
          </p:cNvPr>
          <p:cNvSpPr/>
          <p:nvPr/>
        </p:nvSpPr>
        <p:spPr>
          <a:xfrm>
            <a:off x="818221" y="3083312"/>
            <a:ext cx="1345115" cy="913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 seen and treated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FC13E-7E1C-A6DF-579C-3A9E521F66E3}"/>
              </a:ext>
            </a:extLst>
          </p:cNvPr>
          <p:cNvSpPr/>
          <p:nvPr/>
        </p:nvSpPr>
        <p:spPr>
          <a:xfrm>
            <a:off x="3487543" y="3083312"/>
            <a:ext cx="1372993" cy="9130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Precert</a:t>
            </a:r>
            <a:r>
              <a:rPr lang="en-US" dirty="0">
                <a:solidFill>
                  <a:schemeClr val="tx1"/>
                </a:solidFill>
              </a:rPr>
              <a:t> for treatment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E6D29-6ADC-6DD6-D907-C4C711C225FA}"/>
              </a:ext>
            </a:extLst>
          </p:cNvPr>
          <p:cNvSpPr/>
          <p:nvPr/>
        </p:nvSpPr>
        <p:spPr>
          <a:xfrm>
            <a:off x="6393830" y="3083311"/>
            <a:ext cx="1366024" cy="9130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Patient offered appointment within 2 days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4C3E2-B848-9C13-59D6-D3CF34DEB4F2}"/>
              </a:ext>
            </a:extLst>
          </p:cNvPr>
          <p:cNvSpPr/>
          <p:nvPr/>
        </p:nvSpPr>
        <p:spPr>
          <a:xfrm>
            <a:off x="6428678" y="1640623"/>
            <a:ext cx="1296329" cy="93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NP evaluates labs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96AC9-8367-404A-A57D-1D28658907C3}"/>
              </a:ext>
            </a:extLst>
          </p:cNvPr>
          <p:cNvSpPr/>
          <p:nvPr/>
        </p:nvSpPr>
        <p:spPr>
          <a:xfrm>
            <a:off x="3487544" y="1661532"/>
            <a:ext cx="1372993" cy="9130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Call/text to dedicated anemia 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BD19B2-F6F5-01A0-2435-617FC0559926}"/>
              </a:ext>
            </a:extLst>
          </p:cNvPr>
          <p:cNvSpPr/>
          <p:nvPr/>
        </p:nvSpPr>
        <p:spPr>
          <a:xfrm>
            <a:off x="797311" y="1640622"/>
            <a:ext cx="1366024" cy="93391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team finds anemia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B6A7F4-2544-5D2A-98CA-99BFEEB4D043}"/>
              </a:ext>
            </a:extLst>
          </p:cNvPr>
          <p:cNvSpPr/>
          <p:nvPr/>
        </p:nvSpPr>
        <p:spPr>
          <a:xfrm>
            <a:off x="2364810" y="1907778"/>
            <a:ext cx="975731" cy="4878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34E30A-D0B1-F696-F0D6-E972B08D908B}"/>
              </a:ext>
            </a:extLst>
          </p:cNvPr>
          <p:cNvSpPr/>
          <p:nvPr/>
        </p:nvSpPr>
        <p:spPr>
          <a:xfrm>
            <a:off x="5093374" y="1911262"/>
            <a:ext cx="975731" cy="48786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D9E8290-B2BD-B130-5470-7FAD32ACDA28}"/>
              </a:ext>
            </a:extLst>
          </p:cNvPr>
          <p:cNvSpPr/>
          <p:nvPr/>
        </p:nvSpPr>
        <p:spPr>
          <a:xfrm>
            <a:off x="5089890" y="3294710"/>
            <a:ext cx="975731" cy="487865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B8948C00-AF20-0F32-143D-1F2E7FE006D3}"/>
              </a:ext>
            </a:extLst>
          </p:cNvPr>
          <p:cNvSpPr/>
          <p:nvPr/>
        </p:nvSpPr>
        <p:spPr>
          <a:xfrm>
            <a:off x="2288145" y="3294709"/>
            <a:ext cx="975731" cy="487865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7C7B5E7E-7729-B81D-46BE-0F2F52B6F82C}"/>
              </a:ext>
            </a:extLst>
          </p:cNvPr>
          <p:cNvSpPr/>
          <p:nvPr/>
        </p:nvSpPr>
        <p:spPr>
          <a:xfrm>
            <a:off x="7907051" y="2186697"/>
            <a:ext cx="731798" cy="1212695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1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7638-FF4B-5467-8FBF-0B995F77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Role of Nurse Practitioner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76183-2F6C-9016-CE79-0F3F5CD8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Identify and educate potential referral sources</a:t>
            </a:r>
          </a:p>
          <a:p>
            <a:r>
              <a:rPr lang="en-US" dirty="0">
                <a:ea typeface="ＭＳ Ｐゴシック"/>
              </a:rPr>
              <a:t>Design rapid workflow with billing department to ensure precertification within 24 hours</a:t>
            </a:r>
          </a:p>
          <a:p>
            <a:r>
              <a:rPr lang="en-US" dirty="0">
                <a:ea typeface="ＭＳ Ｐゴシック"/>
              </a:rPr>
              <a:t>Review labs and contact patient prior to visit to discuss the visit and expectations for treatment, order further labs as needed</a:t>
            </a:r>
          </a:p>
          <a:p>
            <a:r>
              <a:rPr lang="en-US" dirty="0">
                <a:ea typeface="ＭＳ Ｐゴシック"/>
              </a:rPr>
              <a:t>Triage complex patients to physician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43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4A77AA-A9E4-1AB9-6AE2-F0C5B0BB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6428"/>
            <a:ext cx="8252882" cy="445970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This is the only picture the NP would let me use</a:t>
            </a:r>
            <a:endParaRPr lang="en-US" dirty="0"/>
          </a:p>
        </p:txBody>
      </p:sp>
      <p:pic>
        <p:nvPicPr>
          <p:cNvPr id="5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174A010-AAD4-C253-110F-DDC60D10F4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437" r="1" b="58786"/>
          <a:stretch/>
        </p:blipFill>
        <p:spPr>
          <a:xfrm>
            <a:off x="457200" y="349759"/>
            <a:ext cx="8252883" cy="3386669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A146AD-21AB-F453-328A-3EDE56B4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186970"/>
            <a:ext cx="8252882" cy="459486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Us with Pro-Bowler Brandon Graham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5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52-year-old woman presents to her primary care physician for a yearly wellness visit.  Routine labs are drawn.</a:t>
            </a:r>
          </a:p>
          <a:p>
            <a:r>
              <a:rPr lang="en-US" dirty="0"/>
              <a:t>The next day, the results of the CBC are reported.  The hemoglobin is 7.5 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31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6" y="815228"/>
            <a:ext cx="6303309" cy="31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9177" y="184898"/>
            <a:ext cx="6194051" cy="239040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059" b="1">
                <a:solidFill>
                  <a:schemeClr val="tx2"/>
                </a:solidFill>
              </a:rPr>
              <a:t>Table 4. Studies reporting consequences of ED crowding.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38007" y="4311464"/>
            <a:ext cx="6076390" cy="4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794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Morley C, Unwin M, Peterson GM, Stankovich J, Kinsman L (2018) Emergency department crowding: A systematic review of causes, consequences and solutions. PLOS ONE 13(8): e0203316. https://doi.org/10.1371/journal.pone.0203316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794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https://journals.plos.org/plosone/article?id=10.1371/journal.pone.0203316</a:t>
            </a:r>
            <a:endParaRPr lang="en-US" altLang="en-US" sz="794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48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Experience</a:t>
            </a:r>
          </a:p>
        </p:txBody>
      </p:sp>
    </p:spTree>
    <p:extLst>
      <p:ext uri="{BB962C8B-B14F-4D97-AF65-F5344CB8AC3E}">
        <p14:creationId xmlns:p14="http://schemas.microsoft.com/office/powerpoint/2010/main" val="4251354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referral 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077464"/>
              </p:ext>
            </p:extLst>
          </p:nvPr>
        </p:nvGraphicFramePr>
        <p:xfrm>
          <a:off x="457200" y="1309688"/>
          <a:ext cx="8229600" cy="31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202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 at referral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66916"/>
              </p:ext>
            </p:extLst>
          </p:nvPr>
        </p:nvGraphicFramePr>
        <p:xfrm>
          <a:off x="457200" y="1309688"/>
          <a:ext cx="8229600" cy="31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88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Diagnoses seen in the Anemia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deficiency—210</a:t>
            </a:r>
          </a:p>
          <a:p>
            <a:r>
              <a:rPr lang="en-US" dirty="0"/>
              <a:t>Chronic Kidney disease—16</a:t>
            </a:r>
          </a:p>
          <a:p>
            <a:r>
              <a:rPr lang="en-US" dirty="0"/>
              <a:t>Anemia of Chronic Inflammation—8</a:t>
            </a:r>
          </a:p>
          <a:p>
            <a:r>
              <a:rPr lang="en-US" dirty="0"/>
              <a:t>Blood loss—6</a:t>
            </a:r>
          </a:p>
          <a:p>
            <a:r>
              <a:rPr lang="en-US" dirty="0"/>
              <a:t>Cancer—5</a:t>
            </a:r>
          </a:p>
          <a:p>
            <a:r>
              <a:rPr lang="en-US" dirty="0"/>
              <a:t>Thalassemia—4</a:t>
            </a:r>
          </a:p>
          <a:p>
            <a:r>
              <a:rPr lang="en-US" dirty="0"/>
              <a:t>Other—4 (B12, drug, </a:t>
            </a:r>
            <a:r>
              <a:rPr lang="en-US" dirty="0" err="1"/>
              <a:t>vWD</a:t>
            </a:r>
            <a:r>
              <a:rPr lang="en-US" dirty="0"/>
              <a:t>, </a:t>
            </a:r>
            <a:r>
              <a:rPr lang="en-US" dirty="0" err="1"/>
              <a:t>Hep</a:t>
            </a:r>
            <a:r>
              <a:rPr lang="en-US" dirty="0"/>
              <a:t> C)</a:t>
            </a:r>
          </a:p>
        </p:txBody>
      </p:sp>
    </p:spTree>
    <p:extLst>
      <p:ext uri="{BB962C8B-B14F-4D97-AF65-F5344CB8AC3E}">
        <p14:creationId xmlns:p14="http://schemas.microsoft.com/office/powerpoint/2010/main" val="4201340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Treatments given in Anemia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iron—197</a:t>
            </a:r>
          </a:p>
          <a:p>
            <a:r>
              <a:rPr lang="en-US" dirty="0"/>
              <a:t>Oral iron—17</a:t>
            </a:r>
          </a:p>
          <a:p>
            <a:r>
              <a:rPr lang="en-US" dirty="0"/>
              <a:t>No treatment—28</a:t>
            </a:r>
          </a:p>
          <a:p>
            <a:r>
              <a:rPr lang="en-US" dirty="0"/>
              <a:t>Erythropoietin—13</a:t>
            </a:r>
          </a:p>
          <a:p>
            <a:r>
              <a:rPr lang="en-US" dirty="0"/>
              <a:t>Transfusion—6</a:t>
            </a:r>
          </a:p>
          <a:p>
            <a:r>
              <a:rPr lang="en-US" dirty="0"/>
              <a:t>Other—4 (ED, chemo (2), B12)</a:t>
            </a:r>
          </a:p>
        </p:txBody>
      </p:sp>
    </p:spTree>
    <p:extLst>
      <p:ext uri="{BB962C8B-B14F-4D97-AF65-F5344CB8AC3E}">
        <p14:creationId xmlns:p14="http://schemas.microsoft.com/office/powerpoint/2010/main" val="2950080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</a:t>
            </a:r>
            <a:r>
              <a:rPr lang="en-US"/>
              <a:t>to Visit (Days)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32863"/>
              </p:ext>
            </p:extLst>
          </p:nvPr>
        </p:nvGraphicFramePr>
        <p:xfrm>
          <a:off x="457200" y="1309688"/>
          <a:ext cx="8229600" cy="31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1823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hemoglobin of pregnant patients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67275"/>
              </p:ext>
            </p:extLst>
          </p:nvPr>
        </p:nvGraphicFramePr>
        <p:xfrm>
          <a:off x="457200" y="1309688"/>
          <a:ext cx="8229600" cy="315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014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DF53-AD0F-504C-1088-7A979A33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Results of Intervention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8598-E579-7D7D-4782-63C8E040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Referring physicians overwhelmingly satisfied</a:t>
            </a:r>
          </a:p>
          <a:p>
            <a:r>
              <a:rPr lang="en-US" dirty="0">
                <a:ea typeface="ＭＳ Ｐゴシック"/>
              </a:rPr>
              <a:t>Unexpected referral sources</a:t>
            </a:r>
          </a:p>
          <a:p>
            <a:r>
              <a:rPr lang="en-US" dirty="0">
                <a:ea typeface="ＭＳ Ｐゴシック"/>
              </a:rPr>
              <a:t>Transfusions much lower than inpatient/ED setting</a:t>
            </a:r>
          </a:p>
          <a:p>
            <a:r>
              <a:rPr lang="en-US" dirty="0">
                <a:ea typeface="ＭＳ Ｐゴシック"/>
              </a:rPr>
              <a:t>Alternative diagnoses found</a:t>
            </a:r>
          </a:p>
          <a:p>
            <a:r>
              <a:rPr lang="en-US" dirty="0">
                <a:ea typeface="ＭＳ Ｐゴシック"/>
              </a:rPr>
              <a:t>Preoperative patients treated before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20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7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147762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45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91D5-CFA4-132B-54D8-5F7B4E80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Room for improvement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26F0-FA22-6850-AB45-96772A64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Adding additional referral sources</a:t>
            </a:r>
          </a:p>
          <a:p>
            <a:r>
              <a:rPr lang="en-US" dirty="0">
                <a:ea typeface="ＭＳ Ｐゴシック"/>
              </a:rPr>
              <a:t>Decrease time to visit</a:t>
            </a:r>
          </a:p>
          <a:p>
            <a:r>
              <a:rPr lang="en-US" dirty="0">
                <a:ea typeface="ＭＳ Ｐゴシック"/>
              </a:rPr>
              <a:t>ER/inpatient diversion</a:t>
            </a:r>
          </a:p>
        </p:txBody>
      </p:sp>
    </p:spTree>
    <p:extLst>
      <p:ext uri="{BB962C8B-B14F-4D97-AF65-F5344CB8AC3E}">
        <p14:creationId xmlns:p14="http://schemas.microsoft.com/office/powerpoint/2010/main" val="3802183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6AD0-F44F-F6AD-3DDD-CE4A374E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Possible further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44F3-9877-1BEE-0158-6514B9F8D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Anemia in pregnancy</a:t>
            </a:r>
          </a:p>
          <a:p>
            <a:r>
              <a:rPr lang="en-US" dirty="0">
                <a:ea typeface="ＭＳ Ｐゴシック"/>
              </a:rPr>
              <a:t>Partnership with GI</a:t>
            </a:r>
            <a:endParaRPr lang="en-US" dirty="0"/>
          </a:p>
          <a:p>
            <a:r>
              <a:rPr lang="en-US" dirty="0">
                <a:ea typeface="ＭＳ Ｐゴシック"/>
              </a:rPr>
              <a:t>Chronic renal failure</a:t>
            </a:r>
          </a:p>
          <a:p>
            <a:r>
              <a:rPr lang="en-US" dirty="0">
                <a:ea typeface="ＭＳ Ｐゴシック"/>
              </a:rPr>
              <a:t>ED triage/diversion</a:t>
            </a:r>
          </a:p>
          <a:p>
            <a:r>
              <a:rPr lang="en-US" dirty="0">
                <a:ea typeface="ＭＳ Ｐゴシック"/>
              </a:rPr>
              <a:t>CKD anemia clinic</a:t>
            </a:r>
          </a:p>
          <a:p>
            <a:r>
              <a:rPr lang="en-US" dirty="0">
                <a:ea typeface="ＭＳ Ｐゴシック"/>
              </a:rPr>
              <a:t>Expand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68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8C37-4DED-6B7B-0EE9-75FC237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6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0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delayed anemia treatment</a:t>
            </a:r>
          </a:p>
        </p:txBody>
      </p:sp>
    </p:spTree>
    <p:extLst>
      <p:ext uri="{BB962C8B-B14F-4D97-AF65-F5344CB8AC3E}">
        <p14:creationId xmlns:p14="http://schemas.microsoft.com/office/powerpoint/2010/main" val="218489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B2DD-D052-67A6-7636-CF8EA310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Problems with current care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63D5-CA3D-C6E3-5B85-0ADD9CC26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Relies on primary care to assess urgency of treatment</a:t>
            </a:r>
            <a:endParaRPr lang="en-US" dirty="0"/>
          </a:p>
          <a:p>
            <a:r>
              <a:rPr lang="en-US" dirty="0">
                <a:ea typeface="ＭＳ Ｐゴシック"/>
              </a:rPr>
              <a:t>Overuse of ED</a:t>
            </a:r>
          </a:p>
          <a:p>
            <a:r>
              <a:rPr lang="en-US" dirty="0">
                <a:ea typeface="ＭＳ Ｐゴシック"/>
              </a:rPr>
              <a:t>Delayed treatment</a:t>
            </a:r>
          </a:p>
          <a:p>
            <a:r>
              <a:rPr lang="en-US" dirty="0">
                <a:ea typeface="ＭＳ Ｐゴシック"/>
              </a:rPr>
              <a:t>Wastage of blood</a:t>
            </a:r>
          </a:p>
          <a:p>
            <a:r>
              <a:rPr lang="en-US" dirty="0">
                <a:ea typeface="ＭＳ Ｐゴシック"/>
              </a:rPr>
              <a:t>Missed diagnosis</a:t>
            </a:r>
          </a:p>
          <a:p>
            <a:r>
              <a:rPr lang="en-US" dirty="0">
                <a:ea typeface="ＭＳ Ｐゴシック"/>
              </a:rPr>
              <a:t>Unnecessary hospitalization</a:t>
            </a:r>
          </a:p>
          <a:p>
            <a:r>
              <a:rPr lang="en-US" dirty="0">
                <a:ea typeface="ＭＳ Ｐゴシック"/>
              </a:rPr>
              <a:t>Patient dissatisfaction</a:t>
            </a:r>
          </a:p>
        </p:txBody>
      </p:sp>
    </p:spTree>
    <p:extLst>
      <p:ext uri="{BB962C8B-B14F-4D97-AF65-F5344CB8AC3E}">
        <p14:creationId xmlns:p14="http://schemas.microsoft.com/office/powerpoint/2010/main" val="389485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3B0C-4DD7-FECC-7079-74DEFB07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Pain points for primary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F875-AF39-AC7A-8370-89A6DDC0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Who to call?</a:t>
            </a:r>
          </a:p>
          <a:p>
            <a:r>
              <a:rPr lang="en-US" dirty="0">
                <a:ea typeface="ＭＳ Ｐゴシック"/>
              </a:rPr>
              <a:t>Appointment delay</a:t>
            </a:r>
          </a:p>
          <a:p>
            <a:r>
              <a:rPr lang="en-US" dirty="0">
                <a:ea typeface="ＭＳ Ｐゴシック"/>
              </a:rPr>
              <a:t>Typically, ED vs patient self-schedule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9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in the Emergency Room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877" y="1309688"/>
            <a:ext cx="6684246" cy="3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ght content">
  <a:themeElements>
    <a:clrScheme name="Custom 1">
      <a:dk1>
        <a:srgbClr val="011E40"/>
      </a:dk1>
      <a:lt1>
        <a:sysClr val="window" lastClr="FFFFFF"/>
      </a:lt1>
      <a:dk2>
        <a:srgbClr val="2F5897"/>
      </a:dk2>
      <a:lt2>
        <a:srgbClr val="E4E9EF"/>
      </a:lt2>
      <a:accent1>
        <a:srgbClr val="307FE2"/>
      </a:accent1>
      <a:accent2>
        <a:srgbClr val="F8E08E"/>
      </a:accent2>
      <a:accent3>
        <a:srgbClr val="80225F"/>
      </a:accent3>
      <a:accent4>
        <a:srgbClr val="011E40"/>
      </a:accent4>
      <a:accent5>
        <a:srgbClr val="C4B000"/>
      </a:accent5>
      <a:accent6>
        <a:srgbClr val="89813D"/>
      </a:accent6>
      <a:hlink>
        <a:srgbClr val="2DCCD3"/>
      </a:hlink>
      <a:folHlink>
        <a:srgbClr val="C4BCB7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4F449931-576A-954B-9DA3-7E9975048E9E}" vid="{9B589D71-6180-E848-B8A8-13021E39C5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06442D69D4640B2553C6D2E418B69" ma:contentTypeVersion="12" ma:contentTypeDescription="Create a new document." ma:contentTypeScope="" ma:versionID="ca382ed3314d2c76ce348f9f634c0867">
  <xsd:schema xmlns:xsd="http://www.w3.org/2001/XMLSchema" xmlns:xs="http://www.w3.org/2001/XMLSchema" xmlns:p="http://schemas.microsoft.com/office/2006/metadata/properties" xmlns:ns3="c4ea652c-2d5b-40fa-9664-544b466c674b" xmlns:ns4="344d41ea-aa51-4a8a-8502-9d0bf7850ef1" targetNamespace="http://schemas.microsoft.com/office/2006/metadata/properties" ma:root="true" ma:fieldsID="a38241d14de50ec3ceb2cc132d5001bc" ns3:_="" ns4:_="">
    <xsd:import namespace="c4ea652c-2d5b-40fa-9664-544b466c674b"/>
    <xsd:import namespace="344d41ea-aa51-4a8a-8502-9d0bf7850e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652c-2d5b-40fa-9664-544b466c6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d41ea-aa51-4a8a-8502-9d0bf7850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21E631-FEC4-4632-86E4-FC665A3D4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a652c-2d5b-40fa-9664-544b466c674b"/>
    <ds:schemaRef ds:uri="344d41ea-aa51-4a8a-8502-9d0bf7850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8834A-A03B-4952-87DA-8A0EC4BB9EC7}">
  <ds:schemaRefs>
    <ds:schemaRef ds:uri="344d41ea-aa51-4a8a-8502-9d0bf7850ef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c4ea652c-2d5b-40fa-9664-544b466c674b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B4E56C-118F-4156-9509-87ECE294B5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TJU-SKMC-16x9 (1)</Template>
  <TotalTime>287</TotalTime>
  <Words>1006</Words>
  <Application>Microsoft Office PowerPoint</Application>
  <PresentationFormat>On-screen Show (16:9)</PresentationFormat>
  <Paragraphs>129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Trebuchet MS</vt:lpstr>
      <vt:lpstr>Wingdings 2</vt:lpstr>
      <vt:lpstr>Light content</vt:lpstr>
      <vt:lpstr>Office Theme</vt:lpstr>
      <vt:lpstr>Rapid Treatment of Anemia</vt:lpstr>
      <vt:lpstr>Conflicts of Interest</vt:lpstr>
      <vt:lpstr>Current state of outpatient anemia treatment</vt:lpstr>
      <vt:lpstr>Case #1</vt:lpstr>
      <vt:lpstr>PowerPoint Presentation</vt:lpstr>
      <vt:lpstr>Disadvantages of delayed anemia treatment</vt:lpstr>
      <vt:lpstr>Problems with current care model</vt:lpstr>
      <vt:lpstr>Pain points for primary care</vt:lpstr>
      <vt:lpstr>Anemia in the Emergency Room</vt:lpstr>
      <vt:lpstr>Sources of patient pain in the ED</vt:lpstr>
      <vt:lpstr>PowerPoint Presentation</vt:lpstr>
      <vt:lpstr>Patient experience in the ED</vt:lpstr>
      <vt:lpstr>Closing the Referral Loop: an Analysis of Primary Care Referrals to Specialists in a Large Health System Malhar P. Patel BSPH, Priscille Schettini BS, Colin P. O’Leary BA, Hayden B. Bosworth PhD, John B. Anderson MD, MPH &amp; Kevin P. Shah MD, MBA Journal of General Internal Medicine volume 33, pages715–721 (2018)</vt:lpstr>
      <vt:lpstr>Wastage of blood </vt:lpstr>
      <vt:lpstr>Wastage of Blood</vt:lpstr>
      <vt:lpstr>PowerPoint Presentation</vt:lpstr>
      <vt:lpstr>Their criteria for transfusion</vt:lpstr>
      <vt:lpstr>PowerPoint Presentation</vt:lpstr>
      <vt:lpstr>No diagnosis</vt:lpstr>
      <vt:lpstr>Closing the Referral Loop: an Analysis of Primary Care Referrals to Specialists in a Large Health System Malhar P. Patel BSPH, Priscille Schettini BS, Colin P. O’Leary BA, Hayden B. Bosworth PhD, John B. Anderson MD, MPH &amp; Kevin P. Shah MD, MBA Journal of General Internal Medicine volume 33, pages715–721 (2018)</vt:lpstr>
      <vt:lpstr>An "innocent bystander"?</vt:lpstr>
      <vt:lpstr>Hospitalization in the mildly anemic</vt:lpstr>
      <vt:lpstr>Death in the mildly anemic</vt:lpstr>
      <vt:lpstr>PowerPoint Presentation</vt:lpstr>
      <vt:lpstr>PowerPoint Presentation</vt:lpstr>
      <vt:lpstr>Wrong treatment</vt:lpstr>
      <vt:lpstr>No treatment</vt:lpstr>
      <vt:lpstr>A neglected problem</vt:lpstr>
      <vt:lpstr>Study population</vt:lpstr>
      <vt:lpstr>Another study</vt:lpstr>
      <vt:lpstr>Results of this study</vt:lpstr>
      <vt:lpstr>PowerPoint Presentation</vt:lpstr>
      <vt:lpstr>PowerPoint Presentation</vt:lpstr>
      <vt:lpstr>A New Model for Anemia Diagnosis and Treatment—the Rapid Anemia Clinic</vt:lpstr>
      <vt:lpstr>Setting of intervention</vt:lpstr>
      <vt:lpstr>PowerPoint Presentation</vt:lpstr>
      <vt:lpstr>Rapid Anemia Workflow</vt:lpstr>
      <vt:lpstr>Role of Nurse Practitioner</vt:lpstr>
      <vt:lpstr>This is the only picture the NP would let me use</vt:lpstr>
      <vt:lpstr>PowerPoint Presentation</vt:lpstr>
      <vt:lpstr>Our Experience</vt:lpstr>
      <vt:lpstr>Most common referral sources</vt:lpstr>
      <vt:lpstr>Hemoglobin at referral</vt:lpstr>
      <vt:lpstr>Diagnoses seen in the Anemia clinic</vt:lpstr>
      <vt:lpstr>Treatments given in Anemia Clinic</vt:lpstr>
      <vt:lpstr>Interval to Visit (Days)</vt:lpstr>
      <vt:lpstr>Starting hemoglobin of pregnant patients</vt:lpstr>
      <vt:lpstr>Results of Intervention</vt:lpstr>
      <vt:lpstr>Future Directions</vt:lpstr>
      <vt:lpstr>Room for improvement</vt:lpstr>
      <vt:lpstr>Possible further projects</vt:lpstr>
      <vt:lpstr>Questions?</vt:lpstr>
      <vt:lpstr>PowerPoint Presentation</vt:lpstr>
    </vt:vector>
  </TitlesOfParts>
  <Manager/>
  <Company>Thomas Jefferson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Treatment of Anemia</dc:title>
  <dc:subject/>
  <dc:creator>Allison Zibelli</dc:creator>
  <cp:keywords/>
  <dc:description/>
  <cp:lastModifiedBy>Winger Jessica</cp:lastModifiedBy>
  <cp:revision>315</cp:revision>
  <cp:lastPrinted>2019-09-25T18:47:25Z</cp:lastPrinted>
  <dcterms:created xsi:type="dcterms:W3CDTF">2022-05-16T17:48:45Z</dcterms:created>
  <dcterms:modified xsi:type="dcterms:W3CDTF">2022-09-22T15:18:44Z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0x010100FD406442D69D4640B2553C6D2E418B69</vt:lpwstr>
  </property>
</Properties>
</file>